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61" r:id="rId5"/>
    <p:sldId id="262" r:id="rId6"/>
    <p:sldId id="268" r:id="rId7"/>
    <p:sldId id="265" r:id="rId8"/>
    <p:sldId id="264" r:id="rId9"/>
    <p:sldId id="267" r:id="rId10"/>
    <p:sldId id="266" r:id="rId11"/>
    <p:sldId id="263" r:id="rId12"/>
    <p:sldId id="269"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8"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5E053B-0BE4-B6B7-6CD2-F618F5ADF3BB}"/>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91784332-BC85-C99A-537F-CDE11A6DC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4585AF0-FE0F-977C-E052-39FFE5A9D95C}"/>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5" name="Alt Bilgi Yer Tutucusu 4">
            <a:extLst>
              <a:ext uri="{FF2B5EF4-FFF2-40B4-BE49-F238E27FC236}">
                <a16:creationId xmlns:a16="http://schemas.microsoft.com/office/drawing/2014/main" id="{B506D501-E8A7-CF75-B778-0A2ADA80144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17D4FDA-4A55-E3A0-0511-7DAE80FD4513}"/>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171699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92065A-042B-2B66-7187-0652BA9536F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B36185B-4807-DC2B-35F7-30EAE7E8409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B6AA102-20C0-1F74-6FED-037350420350}"/>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5" name="Alt Bilgi Yer Tutucusu 4">
            <a:extLst>
              <a:ext uri="{FF2B5EF4-FFF2-40B4-BE49-F238E27FC236}">
                <a16:creationId xmlns:a16="http://schemas.microsoft.com/office/drawing/2014/main" id="{5789DB8B-59F6-98E9-E65C-38F38A262DF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37910AC-F4F9-D0D0-FB1A-75EF57030962}"/>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390065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D8EAE04-6099-212D-93F5-AF98506C3E2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291B3E9-7C5D-E132-A26B-8118121549B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0171C6B-EE5C-0648-6439-1016BA1B94A1}"/>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5" name="Alt Bilgi Yer Tutucusu 4">
            <a:extLst>
              <a:ext uri="{FF2B5EF4-FFF2-40B4-BE49-F238E27FC236}">
                <a16:creationId xmlns:a16="http://schemas.microsoft.com/office/drawing/2014/main" id="{A5612F61-FB9A-CD6A-7986-7BFFC6464F9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FF991AA-59C8-240C-2877-078A48060CE7}"/>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281250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E2C86F-DC05-E873-DAE3-24818EBB36B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86707AE-3F11-7CC6-6A72-6E2120B0E351}"/>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3A51CD1-8770-6837-D614-CFDC2A89D1E0}"/>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5" name="Alt Bilgi Yer Tutucusu 4">
            <a:extLst>
              <a:ext uri="{FF2B5EF4-FFF2-40B4-BE49-F238E27FC236}">
                <a16:creationId xmlns:a16="http://schemas.microsoft.com/office/drawing/2014/main" id="{50E389C3-C17C-15C7-4C91-A9E02EC98BA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A4F795A-6B1A-3C49-4C77-9A222F881646}"/>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316266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4DC564-2BAB-0A92-C3D1-7D3C5F95EFE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896D4671-8847-7929-87F3-B7F8BB1BAA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D521483-D27E-DDF5-5B52-73BBBCAC9F02}"/>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5" name="Alt Bilgi Yer Tutucusu 4">
            <a:extLst>
              <a:ext uri="{FF2B5EF4-FFF2-40B4-BE49-F238E27FC236}">
                <a16:creationId xmlns:a16="http://schemas.microsoft.com/office/drawing/2014/main" id="{800257A5-0299-A5E7-037C-D503046C65F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AC18026-256C-7BAB-2190-1E57DAB29418}"/>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61180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2F90E0-4C7B-0B7C-C474-BBDBD9F3A1F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8293716-D60C-E7CB-04DC-1EF5C0CF67C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F6F51D-D742-4ED2-C785-13BD5622FDF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29208B0-87AD-1E84-BEA1-857858B3D228}"/>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6" name="Alt Bilgi Yer Tutucusu 5">
            <a:extLst>
              <a:ext uri="{FF2B5EF4-FFF2-40B4-BE49-F238E27FC236}">
                <a16:creationId xmlns:a16="http://schemas.microsoft.com/office/drawing/2014/main" id="{CF96E15C-A380-1F14-04F9-64685785E3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FF476E4-E497-C5B5-0DED-CA71E9FB1F5D}"/>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3092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842D4D-37C5-5336-AE71-56D7DF3ADB1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926F581-6FA4-6598-8F3C-C04C20E4DA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F93D8461-3912-3CFB-9FE1-4DC788E2F60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BF27BA6-87E1-AA45-1149-541274F89D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322B5C0-E794-723E-DBDA-4391C6DF833A}"/>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29E79DE-62DE-9892-AEC1-CFF61246559D}"/>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8" name="Alt Bilgi Yer Tutucusu 7">
            <a:extLst>
              <a:ext uri="{FF2B5EF4-FFF2-40B4-BE49-F238E27FC236}">
                <a16:creationId xmlns:a16="http://schemas.microsoft.com/office/drawing/2014/main" id="{A3213F8F-DDA8-3864-28CC-1C8E8353A111}"/>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C935446-AD14-4545-C851-26B4A1244166}"/>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2300909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FB672F-7145-4B71-C5B9-BE2D057D32F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E51EEE96-6F90-09D0-822E-6809F4869518}"/>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4" name="Alt Bilgi Yer Tutucusu 3">
            <a:extLst>
              <a:ext uri="{FF2B5EF4-FFF2-40B4-BE49-F238E27FC236}">
                <a16:creationId xmlns:a16="http://schemas.microsoft.com/office/drawing/2014/main" id="{30D97155-5BD3-FD65-C9ED-688CCF824A8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DCF5367-B313-9BE2-595F-93ACABEADB0E}"/>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10701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D6A8B9A-F8E9-CDB2-DCA9-732D2B3C85A6}"/>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3" name="Alt Bilgi Yer Tutucusu 2">
            <a:extLst>
              <a:ext uri="{FF2B5EF4-FFF2-40B4-BE49-F238E27FC236}">
                <a16:creationId xmlns:a16="http://schemas.microsoft.com/office/drawing/2014/main" id="{A7240F4A-BDD4-AABE-5002-45F8C2BD6D50}"/>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824DE497-C318-F764-6A7B-17E262B75E7D}"/>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351941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169864-5950-E15D-0099-B4C9214E187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B481D61-F977-9E68-D82B-171454ED4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1A67FC9-A2AC-CBEC-AE4A-963BC7120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3141C36-39BE-DB92-AB0F-64C7EF8443CA}"/>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6" name="Alt Bilgi Yer Tutucusu 5">
            <a:extLst>
              <a:ext uri="{FF2B5EF4-FFF2-40B4-BE49-F238E27FC236}">
                <a16:creationId xmlns:a16="http://schemas.microsoft.com/office/drawing/2014/main" id="{98D83760-4977-8B1C-CB66-EBBA28B8B2F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B29FEBB-FCAB-81F4-8873-49AA407C0D0B}"/>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199751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AB87A3-A71A-346B-14E4-D660B0ECFAC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B6DD53C3-1E14-ACF8-FD15-7F894E1449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D300999-06D0-62DC-F92E-A20D2B9F8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FF98EA6-547F-1379-4840-5289B61B19EE}"/>
              </a:ext>
            </a:extLst>
          </p:cNvPr>
          <p:cNvSpPr>
            <a:spLocks noGrp="1"/>
          </p:cNvSpPr>
          <p:nvPr>
            <p:ph type="dt" sz="half" idx="10"/>
          </p:nvPr>
        </p:nvSpPr>
        <p:spPr/>
        <p:txBody>
          <a:bodyPr/>
          <a:lstStyle/>
          <a:p>
            <a:fld id="{CBE193A4-FA40-4FD9-816C-4B533EC8FCB2}" type="datetimeFigureOut">
              <a:rPr lang="tr-TR" smtClean="0"/>
              <a:t>6.04.2023</a:t>
            </a:fld>
            <a:endParaRPr lang="tr-TR"/>
          </a:p>
        </p:txBody>
      </p:sp>
      <p:sp>
        <p:nvSpPr>
          <p:cNvPr id="6" name="Alt Bilgi Yer Tutucusu 5">
            <a:extLst>
              <a:ext uri="{FF2B5EF4-FFF2-40B4-BE49-F238E27FC236}">
                <a16:creationId xmlns:a16="http://schemas.microsoft.com/office/drawing/2014/main" id="{F9C01768-87CE-AA93-9CA2-F0D88746198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896541B-6BAC-B024-8B1D-9E1C1233EB9D}"/>
              </a:ext>
            </a:extLst>
          </p:cNvPr>
          <p:cNvSpPr>
            <a:spLocks noGrp="1"/>
          </p:cNvSpPr>
          <p:nvPr>
            <p:ph type="sldNum" sz="quarter" idx="12"/>
          </p:nvPr>
        </p:nvSpPr>
        <p:spPr/>
        <p:txBody>
          <a:bodyPr/>
          <a:lstStyle/>
          <a:p>
            <a:fld id="{452C0CD9-1469-4CB3-A7B7-EA66AB2721B0}" type="slidenum">
              <a:rPr lang="tr-TR" smtClean="0"/>
              <a:t>‹#›</a:t>
            </a:fld>
            <a:endParaRPr lang="tr-TR"/>
          </a:p>
        </p:txBody>
      </p:sp>
    </p:spTree>
    <p:extLst>
      <p:ext uri="{BB962C8B-B14F-4D97-AF65-F5344CB8AC3E}">
        <p14:creationId xmlns:p14="http://schemas.microsoft.com/office/powerpoint/2010/main" val="232267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78046FF-040C-3E25-3DF3-A54527924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DECF44B-CE1B-A5DC-D62D-330DB79CC3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4ECDB19-F989-BDB6-9E4E-29B030C96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193A4-FA40-4FD9-816C-4B533EC8FCB2}" type="datetimeFigureOut">
              <a:rPr lang="tr-TR" smtClean="0"/>
              <a:t>6.04.2023</a:t>
            </a:fld>
            <a:endParaRPr lang="tr-TR"/>
          </a:p>
        </p:txBody>
      </p:sp>
      <p:sp>
        <p:nvSpPr>
          <p:cNvPr id="5" name="Alt Bilgi Yer Tutucusu 4">
            <a:extLst>
              <a:ext uri="{FF2B5EF4-FFF2-40B4-BE49-F238E27FC236}">
                <a16:creationId xmlns:a16="http://schemas.microsoft.com/office/drawing/2014/main" id="{4598B25D-AAE9-F778-9186-18AF3F5662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C60F6584-623E-EA1A-5562-3D8F592449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0CD9-1469-4CB3-A7B7-EA66AB2721B0}" type="slidenum">
              <a:rPr lang="tr-TR" smtClean="0"/>
              <a:t>‹#›</a:t>
            </a:fld>
            <a:endParaRPr lang="tr-TR"/>
          </a:p>
        </p:txBody>
      </p:sp>
    </p:spTree>
    <p:extLst>
      <p:ext uri="{BB962C8B-B14F-4D97-AF65-F5344CB8AC3E}">
        <p14:creationId xmlns:p14="http://schemas.microsoft.com/office/powerpoint/2010/main" val="3314210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EBC452A-EBAB-62B2-1DF7-7BF67DE4E150}"/>
              </a:ext>
            </a:extLst>
          </p:cNvPr>
          <p:cNvSpPr>
            <a:spLocks noGrp="1"/>
          </p:cNvSpPr>
          <p:nvPr>
            <p:ph type="ctrTitle"/>
          </p:nvPr>
        </p:nvSpPr>
        <p:spPr>
          <a:xfrm>
            <a:off x="250825" y="708113"/>
            <a:ext cx="11949370" cy="696617"/>
          </a:xfrm>
        </p:spPr>
        <p:txBody>
          <a:bodyPr>
            <a:normAutofit fontScale="90000"/>
          </a:bodyPr>
          <a:lstStyle/>
          <a:p>
            <a:pPr algn="l"/>
            <a:r>
              <a:rPr lang="tr-TR" sz="3200" dirty="0">
                <a:solidFill>
                  <a:srgbClr val="FFFFFF"/>
                </a:solidFill>
              </a:rPr>
              <a:t>GK, 79 yaş, Kadın </a:t>
            </a:r>
            <a:br>
              <a:rPr lang="tr-TR" sz="3200" dirty="0">
                <a:solidFill>
                  <a:srgbClr val="FFFFFF"/>
                </a:solidFill>
              </a:rPr>
            </a:br>
            <a:r>
              <a:rPr lang="tr-TR" sz="3200" dirty="0">
                <a:solidFill>
                  <a:srgbClr val="FFFFFF"/>
                </a:solidFill>
              </a:rPr>
              <a:t>Mart 2021: bel ve her iki kalçada ağrı. Motor, duyu, refleks defisiti yok.</a:t>
            </a:r>
            <a:br>
              <a:rPr lang="tr-TR" sz="3200" dirty="0">
                <a:solidFill>
                  <a:srgbClr val="FFFFFF"/>
                </a:solidFill>
              </a:rPr>
            </a:br>
            <a:endParaRPr lang="tr-TR" sz="3200" dirty="0">
              <a:solidFill>
                <a:srgbClr val="FFFFFF"/>
              </a:solidFill>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lt Başlık 2">
            <a:extLst>
              <a:ext uri="{FF2B5EF4-FFF2-40B4-BE49-F238E27FC236}">
                <a16:creationId xmlns:a16="http://schemas.microsoft.com/office/drawing/2014/main" id="{E336A7BA-7EE7-B225-2BCC-6F9238107129}"/>
              </a:ext>
            </a:extLst>
          </p:cNvPr>
          <p:cNvSpPr>
            <a:spLocks noGrp="1"/>
          </p:cNvSpPr>
          <p:nvPr>
            <p:ph type="subTitle" idx="1"/>
          </p:nvPr>
        </p:nvSpPr>
        <p:spPr>
          <a:xfrm>
            <a:off x="1398054" y="5779946"/>
            <a:ext cx="8765620" cy="678428"/>
          </a:xfrm>
        </p:spPr>
        <p:txBody>
          <a:bodyPr>
            <a:normAutofit/>
          </a:bodyPr>
          <a:lstStyle/>
          <a:p>
            <a:pPr algn="l"/>
            <a:r>
              <a:rPr lang="tr-TR" dirty="0" err="1">
                <a:solidFill>
                  <a:srgbClr val="FFFFFF"/>
                </a:solidFill>
              </a:rPr>
              <a:t>Sakroiliak</a:t>
            </a:r>
            <a:r>
              <a:rPr lang="tr-TR" dirty="0">
                <a:solidFill>
                  <a:srgbClr val="FFFFFF"/>
                </a:solidFill>
              </a:rPr>
              <a:t> eklem enjeksiyonu ile bel ve kalça ağrısı azaldı.</a:t>
            </a:r>
          </a:p>
        </p:txBody>
      </p:sp>
      <p:pic>
        <p:nvPicPr>
          <p:cNvPr id="9" name="Resim 8" descr="metin içeren bir resim&#10;&#10;Açıklama otomatik olarak oluşturuldu">
            <a:extLst>
              <a:ext uri="{FF2B5EF4-FFF2-40B4-BE49-F238E27FC236}">
                <a16:creationId xmlns:a16="http://schemas.microsoft.com/office/drawing/2014/main" id="{D64FD562-5E33-F63B-5C07-7318AE178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481" y="1056421"/>
            <a:ext cx="8765620" cy="4513641"/>
          </a:xfrm>
          <a:prstGeom prst="rect">
            <a:avLst/>
          </a:prstGeom>
        </p:spPr>
      </p:pic>
    </p:spTree>
    <p:extLst>
      <p:ext uri="{BB962C8B-B14F-4D97-AF65-F5344CB8AC3E}">
        <p14:creationId xmlns:p14="http://schemas.microsoft.com/office/powerpoint/2010/main" val="2737036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641699B8-9A5A-B47F-5B1A-37F2EDA34D19}"/>
              </a:ext>
            </a:extLst>
          </p:cNvPr>
          <p:cNvSpPr>
            <a:spLocks noGrp="1"/>
          </p:cNvSpPr>
          <p:nvPr>
            <p:ph type="title"/>
          </p:nvPr>
        </p:nvSpPr>
        <p:spPr>
          <a:xfrm>
            <a:off x="787125" y="242585"/>
            <a:ext cx="7796702" cy="647114"/>
          </a:xfrm>
        </p:spPr>
        <p:txBody>
          <a:bodyPr vert="horz" lIns="91440" tIns="45720" rIns="91440" bIns="45720" rtlCol="0" anchor="b">
            <a:normAutofit/>
          </a:bodyPr>
          <a:lstStyle/>
          <a:p>
            <a:r>
              <a:rPr lang="tr-TR" sz="3200" kern="1200" dirty="0" err="1">
                <a:solidFill>
                  <a:srgbClr val="FFFFFF"/>
                </a:solidFill>
                <a:latin typeface="+mj-lt"/>
                <a:ea typeface="+mj-ea"/>
                <a:cs typeface="+mj-cs"/>
              </a:rPr>
              <a:t>Dekompresyon+vertebroplastiden</a:t>
            </a:r>
            <a:r>
              <a:rPr lang="tr-TR" sz="3200" kern="1200" dirty="0">
                <a:solidFill>
                  <a:srgbClr val="FFFFFF"/>
                </a:solidFill>
                <a:latin typeface="+mj-lt"/>
                <a:ea typeface="+mj-ea"/>
                <a:cs typeface="+mj-cs"/>
              </a:rPr>
              <a:t> 1 ay sonra</a:t>
            </a:r>
            <a:endParaRPr lang="en-US" sz="3200" kern="1200" dirty="0">
              <a:solidFill>
                <a:srgbClr val="FFFFFF"/>
              </a:solidFill>
              <a:latin typeface="+mj-lt"/>
              <a:ea typeface="+mj-ea"/>
              <a:cs typeface="+mj-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içeren bir resim&#10;&#10;Açıklama otomatik olarak oluşturuldu">
            <a:extLst>
              <a:ext uri="{FF2B5EF4-FFF2-40B4-BE49-F238E27FC236}">
                <a16:creationId xmlns:a16="http://schemas.microsoft.com/office/drawing/2014/main" id="{9D985CE1-F59F-EE78-836B-98F4AB982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507" y="1281373"/>
            <a:ext cx="9528656" cy="4934907"/>
          </a:xfrm>
          <a:prstGeom prst="rect">
            <a:avLst/>
          </a:prstGeom>
        </p:spPr>
      </p:pic>
    </p:spTree>
    <p:extLst>
      <p:ext uri="{BB962C8B-B14F-4D97-AF65-F5344CB8AC3E}">
        <p14:creationId xmlns:p14="http://schemas.microsoft.com/office/powerpoint/2010/main" val="65111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13">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A90FE64-15D7-0381-BF3F-0D7B0BE9623F}"/>
              </a:ext>
            </a:extLst>
          </p:cNvPr>
          <p:cNvSpPr>
            <a:spLocks noGrp="1"/>
          </p:cNvSpPr>
          <p:nvPr>
            <p:ph type="title"/>
          </p:nvPr>
        </p:nvSpPr>
        <p:spPr>
          <a:xfrm>
            <a:off x="537812" y="175379"/>
            <a:ext cx="10025093" cy="792874"/>
          </a:xfrm>
        </p:spPr>
        <p:txBody>
          <a:bodyPr vert="horz" lIns="91440" tIns="45720" rIns="91440" bIns="45720" rtlCol="0" anchor="b">
            <a:normAutofit fontScale="90000"/>
          </a:bodyPr>
          <a:lstStyle/>
          <a:p>
            <a:r>
              <a:rPr lang="tr-TR" sz="4800" kern="1200" dirty="0" err="1">
                <a:solidFill>
                  <a:srgbClr val="FFFFFF"/>
                </a:solidFill>
                <a:latin typeface="+mj-lt"/>
                <a:ea typeface="+mj-ea"/>
                <a:cs typeface="+mj-cs"/>
              </a:rPr>
              <a:t>Dekompresyon+vertebroplastiden</a:t>
            </a:r>
            <a:r>
              <a:rPr lang="tr-TR" sz="4800" kern="1200" dirty="0">
                <a:solidFill>
                  <a:srgbClr val="FFFFFF"/>
                </a:solidFill>
                <a:latin typeface="+mj-lt"/>
                <a:ea typeface="+mj-ea"/>
                <a:cs typeface="+mj-cs"/>
              </a:rPr>
              <a:t> 1 ay sonra</a:t>
            </a:r>
            <a:endParaRPr lang="en-US" sz="48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sim 4" descr="metin, röntgen filmi, kapatma içeren bir resim&#10;&#10;Açıklama otomatik olarak oluşturuldu">
            <a:extLst>
              <a:ext uri="{FF2B5EF4-FFF2-40B4-BE49-F238E27FC236}">
                <a16:creationId xmlns:a16="http://schemas.microsoft.com/office/drawing/2014/main" id="{9BAC6C63-DB27-454A-9272-571AF6230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988" y="1143632"/>
            <a:ext cx="9589582" cy="5264706"/>
          </a:xfrm>
          <a:prstGeom prst="rect">
            <a:avLst/>
          </a:prstGeom>
        </p:spPr>
      </p:pic>
    </p:spTree>
    <p:extLst>
      <p:ext uri="{BB962C8B-B14F-4D97-AF65-F5344CB8AC3E}">
        <p14:creationId xmlns:p14="http://schemas.microsoft.com/office/powerpoint/2010/main" val="898019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13">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51187BAA-8BC9-CE7E-295C-BE8C6DFC24AB}"/>
              </a:ext>
            </a:extLst>
          </p:cNvPr>
          <p:cNvSpPr>
            <a:spLocks noGrp="1"/>
          </p:cNvSpPr>
          <p:nvPr>
            <p:ph type="title"/>
          </p:nvPr>
        </p:nvSpPr>
        <p:spPr>
          <a:xfrm>
            <a:off x="538478" y="1249240"/>
            <a:ext cx="10457948" cy="5032291"/>
          </a:xfrm>
        </p:spPr>
        <p:txBody>
          <a:bodyPr vert="horz" lIns="91440" tIns="45720" rIns="91440" bIns="45720" rtlCol="0" anchor="b">
            <a:normAutofit fontScale="90000"/>
          </a:bodyPr>
          <a:lstStyle/>
          <a:p>
            <a:pPr rtl="0" fontAlgn="base"/>
            <a:r>
              <a:rPr lang="tr-TR" sz="3600" dirty="0">
                <a:solidFill>
                  <a:schemeClr val="bg1"/>
                </a:solidFill>
                <a:latin typeface="Calibri" panose="020F0502020204030204" pitchFamily="34" charset="0"/>
              </a:rPr>
              <a:t>Mart </a:t>
            </a:r>
            <a:r>
              <a:rPr lang="tr-TR" sz="3600" b="0" i="0" dirty="0">
                <a:solidFill>
                  <a:schemeClr val="bg1"/>
                </a:solidFill>
                <a:effectLst/>
                <a:latin typeface="Calibri" panose="020F0502020204030204" pitchFamily="34" charset="0"/>
              </a:rPr>
              <a:t>2023 </a:t>
            </a:r>
            <a:br>
              <a:rPr lang="tr-TR" sz="3600" b="0" i="0" dirty="0">
                <a:solidFill>
                  <a:schemeClr val="bg1"/>
                </a:solidFill>
                <a:effectLst/>
                <a:latin typeface="Calibri" panose="020F0502020204030204" pitchFamily="34" charset="0"/>
              </a:rPr>
            </a:br>
            <a:br>
              <a:rPr lang="tr-TR" sz="3600" b="0" i="0" dirty="0">
                <a:solidFill>
                  <a:schemeClr val="bg1"/>
                </a:solidFill>
                <a:effectLst/>
                <a:latin typeface="Calibri" panose="020F0502020204030204" pitchFamily="34" charset="0"/>
              </a:rPr>
            </a:br>
            <a:r>
              <a:rPr lang="tr-TR" sz="3600" b="0" i="0" dirty="0">
                <a:solidFill>
                  <a:schemeClr val="bg1"/>
                </a:solidFill>
                <a:effectLst/>
                <a:latin typeface="Calibri" panose="020F0502020204030204" pitchFamily="34" charset="0"/>
              </a:rPr>
              <a:t>Sağ kalça ve sağ kasıkta ağrı var. </a:t>
            </a:r>
            <a:r>
              <a:rPr lang="tr-TR" sz="3600" b="0" i="0" dirty="0" err="1">
                <a:solidFill>
                  <a:schemeClr val="bg1"/>
                </a:solidFill>
                <a:effectLst/>
                <a:latin typeface="Calibri" panose="020F0502020204030204" pitchFamily="34" charset="0"/>
              </a:rPr>
              <a:t>Lasegue</a:t>
            </a:r>
            <a:r>
              <a:rPr lang="tr-TR" sz="3600" b="0" i="0" dirty="0">
                <a:solidFill>
                  <a:schemeClr val="bg1"/>
                </a:solidFill>
                <a:effectLst/>
                <a:latin typeface="Calibri" panose="020F0502020204030204" pitchFamily="34" charset="0"/>
              </a:rPr>
              <a:t> -. Motor duyu defisiti yok. FABERE ile sağ kasıkta ağrı. Sağ </a:t>
            </a:r>
            <a:r>
              <a:rPr lang="tr-TR" sz="3600" b="0" i="0" dirty="0" err="1">
                <a:solidFill>
                  <a:schemeClr val="bg1"/>
                </a:solidFill>
                <a:effectLst/>
                <a:latin typeface="Calibri" panose="020F0502020204030204" pitchFamily="34" charset="0"/>
              </a:rPr>
              <a:t>Sakroiliak</a:t>
            </a:r>
            <a:r>
              <a:rPr lang="tr-TR" sz="3600" b="0" i="0" dirty="0">
                <a:solidFill>
                  <a:schemeClr val="bg1"/>
                </a:solidFill>
                <a:effectLst/>
                <a:latin typeface="Calibri" panose="020F0502020204030204" pitchFamily="34" charset="0"/>
              </a:rPr>
              <a:t> eklem (SİE) hassas.  </a:t>
            </a:r>
            <a:br>
              <a:rPr lang="tr-TR" sz="3600" b="0" i="0" dirty="0">
                <a:solidFill>
                  <a:schemeClr val="bg1"/>
                </a:solidFill>
                <a:effectLst/>
                <a:latin typeface="Segoe UI" panose="020B0502040204020203" pitchFamily="34" charset="0"/>
              </a:rPr>
            </a:br>
            <a:br>
              <a:rPr lang="tr-TR" sz="3600" b="0" i="0" dirty="0">
                <a:solidFill>
                  <a:schemeClr val="bg1"/>
                </a:solidFill>
                <a:effectLst/>
                <a:latin typeface="Segoe UI" panose="020B0502040204020203" pitchFamily="34" charset="0"/>
              </a:rPr>
            </a:br>
            <a:r>
              <a:rPr lang="tr-TR" sz="3600" b="0" i="0" dirty="0">
                <a:solidFill>
                  <a:schemeClr val="bg1"/>
                </a:solidFill>
                <a:effectLst/>
                <a:latin typeface="Calibri" panose="020F0502020204030204" pitchFamily="34" charset="0"/>
              </a:rPr>
              <a:t>Sağ SİE </a:t>
            </a:r>
            <a:r>
              <a:rPr lang="tr-TR" sz="3600" b="0" i="0" dirty="0" err="1">
                <a:solidFill>
                  <a:schemeClr val="bg1"/>
                </a:solidFill>
                <a:effectLst/>
                <a:latin typeface="Calibri" panose="020F0502020204030204" pitchFamily="34" charset="0"/>
              </a:rPr>
              <a:t>marcaine</a:t>
            </a:r>
            <a:r>
              <a:rPr lang="tr-TR" sz="3600" b="0" i="0" dirty="0">
                <a:solidFill>
                  <a:schemeClr val="bg1"/>
                </a:solidFill>
                <a:effectLst/>
                <a:latin typeface="Calibri" panose="020F0502020204030204" pitchFamily="34" charset="0"/>
              </a:rPr>
              <a:t> yaptım.</a:t>
            </a:r>
            <a:br>
              <a:rPr lang="tr-TR" sz="3600" b="0" i="0" dirty="0">
                <a:solidFill>
                  <a:schemeClr val="bg1"/>
                </a:solidFill>
                <a:effectLst/>
                <a:latin typeface="Calibri" panose="020F0502020204030204" pitchFamily="34" charset="0"/>
              </a:rPr>
            </a:br>
            <a:r>
              <a:rPr lang="tr-TR" sz="3600" b="0" i="0" dirty="0">
                <a:solidFill>
                  <a:schemeClr val="bg1"/>
                </a:solidFill>
                <a:effectLst/>
                <a:latin typeface="Calibri" panose="020F0502020204030204" pitchFamily="34" charset="0"/>
              </a:rPr>
              <a:t>  </a:t>
            </a:r>
            <a:br>
              <a:rPr lang="tr-TR" sz="3600" b="0" i="0" dirty="0">
                <a:solidFill>
                  <a:schemeClr val="bg1"/>
                </a:solidFill>
                <a:effectLst/>
                <a:latin typeface="Segoe UI" panose="020B0502040204020203" pitchFamily="34" charset="0"/>
              </a:rPr>
            </a:br>
            <a:r>
              <a:rPr lang="tr-TR" sz="3600" b="0" i="0" dirty="0">
                <a:solidFill>
                  <a:schemeClr val="bg1"/>
                </a:solidFill>
                <a:effectLst/>
                <a:latin typeface="Calibri" panose="020F0502020204030204" pitchFamily="34" charset="0"/>
              </a:rPr>
              <a:t>SİE </a:t>
            </a:r>
            <a:r>
              <a:rPr lang="tr-TR" sz="3600" b="0" i="0" dirty="0" err="1">
                <a:solidFill>
                  <a:schemeClr val="bg1"/>
                </a:solidFill>
                <a:effectLst/>
                <a:latin typeface="Calibri" panose="020F0502020204030204" pitchFamily="34" charset="0"/>
              </a:rPr>
              <a:t>enj</a:t>
            </a:r>
            <a:r>
              <a:rPr lang="tr-TR" sz="3600" b="0" i="0" dirty="0">
                <a:solidFill>
                  <a:schemeClr val="bg1"/>
                </a:solidFill>
                <a:effectLst/>
                <a:latin typeface="Calibri" panose="020F0502020204030204" pitchFamily="34" charset="0"/>
              </a:rPr>
              <a:t> ile hem kalça hem kasık ağrısı geçti.</a:t>
            </a:r>
            <a:br>
              <a:rPr lang="tr-TR" sz="3600" b="0" i="0" dirty="0">
                <a:solidFill>
                  <a:schemeClr val="bg1"/>
                </a:solidFill>
                <a:effectLst/>
                <a:latin typeface="Calibri" panose="020F0502020204030204" pitchFamily="34" charset="0"/>
              </a:rPr>
            </a:br>
            <a:br>
              <a:rPr lang="tr-TR" sz="3600" b="0" i="0" dirty="0">
                <a:solidFill>
                  <a:schemeClr val="bg1"/>
                </a:solidFill>
                <a:effectLst/>
                <a:latin typeface="Calibri" panose="020F0502020204030204" pitchFamily="34" charset="0"/>
              </a:rPr>
            </a:br>
            <a:r>
              <a:rPr lang="tr-TR" sz="3600" b="0" i="0" dirty="0">
                <a:solidFill>
                  <a:schemeClr val="bg1"/>
                </a:solidFill>
                <a:effectLst/>
                <a:latin typeface="Calibri" panose="020F0502020204030204" pitchFamily="34" charset="0"/>
              </a:rPr>
              <a:t>RF SİE </a:t>
            </a:r>
            <a:r>
              <a:rPr lang="tr-TR" sz="3600" b="0" i="0" dirty="0" err="1">
                <a:solidFill>
                  <a:schemeClr val="bg1"/>
                </a:solidFill>
                <a:effectLst/>
                <a:latin typeface="Calibri" panose="020F0502020204030204" pitchFamily="34" charset="0"/>
              </a:rPr>
              <a:t>denevasyon</a:t>
            </a:r>
            <a:r>
              <a:rPr lang="tr-TR" sz="3600" b="0" i="0" dirty="0">
                <a:solidFill>
                  <a:schemeClr val="bg1"/>
                </a:solidFill>
                <a:effectLst/>
                <a:latin typeface="Calibri" panose="020F0502020204030204" pitchFamily="34" charset="0"/>
              </a:rPr>
              <a:t> planlandı.  </a:t>
            </a:r>
            <a:br>
              <a:rPr lang="tr-TR" sz="3600" b="0" i="0" dirty="0">
                <a:solidFill>
                  <a:schemeClr val="bg1"/>
                </a:solidFill>
                <a:effectLst/>
                <a:latin typeface="Segoe UI" panose="020B0502040204020203" pitchFamily="34" charset="0"/>
              </a:rPr>
            </a:br>
            <a:endParaRPr lang="en-US" sz="3600" kern="1200" dirty="0">
              <a:solidFill>
                <a:schemeClr val="bg1"/>
              </a:solidFill>
              <a:latin typeface="+mj-lt"/>
              <a:ea typeface="+mj-ea"/>
              <a:cs typeface="+mj-cs"/>
            </a:endParaRPr>
          </a:p>
        </p:txBody>
      </p:sp>
      <p:sp>
        <p:nvSpPr>
          <p:cNvPr id="18" name="Rectangle 17">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8166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F14FEF31-8682-E0D8-0920-FA56916C8636}"/>
              </a:ext>
            </a:extLst>
          </p:cNvPr>
          <p:cNvSpPr>
            <a:spLocks noGrp="1"/>
          </p:cNvSpPr>
          <p:nvPr>
            <p:ph type="ctrTitle"/>
          </p:nvPr>
        </p:nvSpPr>
        <p:spPr>
          <a:xfrm>
            <a:off x="363285" y="367159"/>
            <a:ext cx="9727208" cy="1489343"/>
          </a:xfrm>
        </p:spPr>
        <p:txBody>
          <a:bodyPr>
            <a:noAutofit/>
          </a:bodyPr>
          <a:lstStyle/>
          <a:p>
            <a:pPr algn="l" rtl="0" fontAlgn="base"/>
            <a:r>
              <a:rPr lang="tr-TR" sz="2800" b="0" i="0" dirty="0">
                <a:solidFill>
                  <a:schemeClr val="bg1"/>
                </a:solidFill>
                <a:effectLst/>
                <a:latin typeface="+mn-lt"/>
              </a:rPr>
              <a:t>Ekim 2021</a:t>
            </a:r>
            <a:br>
              <a:rPr lang="tr-TR" sz="2400" b="0" i="0" dirty="0">
                <a:solidFill>
                  <a:schemeClr val="bg1"/>
                </a:solidFill>
                <a:effectLst/>
                <a:latin typeface="+mn-lt"/>
              </a:rPr>
            </a:br>
            <a:r>
              <a:rPr lang="tr-TR" sz="2400" b="0" i="0" dirty="0">
                <a:solidFill>
                  <a:schemeClr val="bg1"/>
                </a:solidFill>
                <a:effectLst/>
                <a:latin typeface="+mn-lt"/>
              </a:rPr>
              <a:t>Sağ uylukta </a:t>
            </a:r>
            <a:r>
              <a:rPr lang="tr-TR" sz="2400" dirty="0">
                <a:solidFill>
                  <a:schemeClr val="bg1"/>
                </a:solidFill>
                <a:latin typeface="+mn-lt"/>
              </a:rPr>
              <a:t>1 aydır </a:t>
            </a:r>
            <a:r>
              <a:rPr lang="tr-TR" sz="2400" b="0" i="0" dirty="0">
                <a:solidFill>
                  <a:schemeClr val="bg1"/>
                </a:solidFill>
                <a:effectLst/>
                <a:latin typeface="+mn-lt"/>
              </a:rPr>
              <a:t>ağrı. 100 m yürümeyle uyluk ağrısı. Sağ ayak başparmak </a:t>
            </a:r>
            <a:r>
              <a:rPr lang="tr-TR" sz="2400" b="0" i="0" dirty="0" err="1">
                <a:solidFill>
                  <a:schemeClr val="bg1"/>
                </a:solidFill>
                <a:effectLst/>
                <a:latin typeface="+mn-lt"/>
              </a:rPr>
              <a:t>df</a:t>
            </a:r>
            <a:r>
              <a:rPr lang="tr-TR" sz="2400" b="0" i="0" dirty="0">
                <a:solidFill>
                  <a:schemeClr val="bg1"/>
                </a:solidFill>
                <a:effectLst/>
                <a:latin typeface="+mn-lt"/>
              </a:rPr>
              <a:t> 4/5. Duyu kusuru yok. Bel </a:t>
            </a:r>
            <a:r>
              <a:rPr lang="tr-TR" sz="2400" b="0" i="0" dirty="0" err="1">
                <a:solidFill>
                  <a:schemeClr val="bg1"/>
                </a:solidFill>
                <a:effectLst/>
                <a:latin typeface="+mn-lt"/>
              </a:rPr>
              <a:t>ekstensiyonunda</a:t>
            </a:r>
            <a:r>
              <a:rPr lang="tr-TR" sz="2400" b="0" i="0" dirty="0">
                <a:solidFill>
                  <a:schemeClr val="bg1"/>
                </a:solidFill>
                <a:effectLst/>
                <a:latin typeface="+mn-lt"/>
              </a:rPr>
              <a:t> sağ </a:t>
            </a:r>
            <a:r>
              <a:rPr lang="tr-TR" sz="2400" b="0" i="0" dirty="0" err="1">
                <a:solidFill>
                  <a:schemeClr val="bg1"/>
                </a:solidFill>
                <a:effectLst/>
                <a:latin typeface="+mn-lt"/>
              </a:rPr>
              <a:t>femoralji</a:t>
            </a:r>
            <a:r>
              <a:rPr lang="tr-TR" sz="2400" b="0" i="0" dirty="0">
                <a:solidFill>
                  <a:schemeClr val="bg1"/>
                </a:solidFill>
                <a:effectLst/>
                <a:latin typeface="+mn-lt"/>
              </a:rPr>
              <a:t>. </a:t>
            </a:r>
            <a:br>
              <a:rPr lang="tr-TR" sz="2400" b="0" i="0" dirty="0">
                <a:solidFill>
                  <a:schemeClr val="bg1"/>
                </a:solidFill>
                <a:effectLst/>
                <a:latin typeface="+mn-lt"/>
              </a:rPr>
            </a:br>
            <a:r>
              <a:rPr lang="tr-TR" sz="2400" b="0" i="0" dirty="0">
                <a:solidFill>
                  <a:schemeClr val="bg1"/>
                </a:solidFill>
                <a:effectLst/>
                <a:latin typeface="+mn-lt"/>
              </a:rPr>
              <a:t>Lomber MR: L3-4 şiddetli dar kanal. L4-5 ılımlı dar kanal </a:t>
            </a:r>
            <a:br>
              <a:rPr lang="tr-TR" sz="2400" b="0" i="0" dirty="0">
                <a:solidFill>
                  <a:schemeClr val="bg1"/>
                </a:solidFill>
                <a:effectLst/>
                <a:latin typeface="+mn-lt"/>
              </a:rPr>
            </a:br>
            <a:endParaRPr lang="tr-TR" sz="2400" dirty="0">
              <a:solidFill>
                <a:schemeClr val="bg1"/>
              </a:solidFill>
              <a:latin typeface="+mn-lt"/>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lt Başlık 2">
            <a:extLst>
              <a:ext uri="{FF2B5EF4-FFF2-40B4-BE49-F238E27FC236}">
                <a16:creationId xmlns:a16="http://schemas.microsoft.com/office/drawing/2014/main" id="{4E63A3CB-7DEA-6D4A-FDB9-12CEB575FEFB}"/>
              </a:ext>
            </a:extLst>
          </p:cNvPr>
          <p:cNvSpPr>
            <a:spLocks noGrp="1"/>
          </p:cNvSpPr>
          <p:nvPr>
            <p:ph type="subTitle" idx="1"/>
          </p:nvPr>
        </p:nvSpPr>
        <p:spPr>
          <a:xfrm>
            <a:off x="662460" y="5221613"/>
            <a:ext cx="8402027" cy="1497413"/>
          </a:xfrm>
        </p:spPr>
        <p:txBody>
          <a:bodyPr>
            <a:normAutofit/>
          </a:bodyPr>
          <a:lstStyle/>
          <a:p>
            <a:pPr algn="l"/>
            <a:r>
              <a:rPr lang="tr-TR" sz="2800" b="0" i="0" dirty="0">
                <a:solidFill>
                  <a:schemeClr val="bg1"/>
                </a:solidFill>
                <a:effectLst/>
                <a:latin typeface="Calibri" panose="020F0502020204030204" pitchFamily="34" charset="0"/>
              </a:rPr>
              <a:t>22 Ekim 2021</a:t>
            </a:r>
          </a:p>
          <a:p>
            <a:pPr algn="l"/>
            <a:r>
              <a:rPr lang="tr-TR" dirty="0" err="1">
                <a:solidFill>
                  <a:srgbClr val="FFFFFF"/>
                </a:solidFill>
              </a:rPr>
              <a:t>Metrx</a:t>
            </a:r>
            <a:r>
              <a:rPr lang="tr-TR" dirty="0">
                <a:solidFill>
                  <a:srgbClr val="FFFFFF"/>
                </a:solidFill>
              </a:rPr>
              <a:t> endoskopik sistemle L3-4, L4-5 </a:t>
            </a:r>
            <a:r>
              <a:rPr lang="tr-TR" dirty="0" err="1">
                <a:solidFill>
                  <a:srgbClr val="FFFFFF"/>
                </a:solidFill>
              </a:rPr>
              <a:t>foraminotomi</a:t>
            </a:r>
            <a:endParaRPr lang="tr-TR" dirty="0">
              <a:solidFill>
                <a:srgbClr val="FFFFFF"/>
              </a:solidFill>
            </a:endParaRPr>
          </a:p>
          <a:p>
            <a:pPr algn="l"/>
            <a:r>
              <a:rPr lang="tr-TR" dirty="0">
                <a:solidFill>
                  <a:srgbClr val="FFFFFF"/>
                </a:solidFill>
              </a:rPr>
              <a:t>Uyluk ağrısı düzeldi. </a:t>
            </a:r>
          </a:p>
        </p:txBody>
      </p:sp>
      <p:pic>
        <p:nvPicPr>
          <p:cNvPr id="4" name="Resim 3" descr="metin içeren bir resim&#10;&#10;Açıklama otomatik olarak oluşturuldu">
            <a:extLst>
              <a:ext uri="{FF2B5EF4-FFF2-40B4-BE49-F238E27FC236}">
                <a16:creationId xmlns:a16="http://schemas.microsoft.com/office/drawing/2014/main" id="{3CE1E1F6-0810-7289-F7A5-01280E16B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2" y="1969329"/>
            <a:ext cx="5925335" cy="3113311"/>
          </a:xfrm>
          <a:prstGeom prst="rect">
            <a:avLst/>
          </a:prstGeom>
        </p:spPr>
      </p:pic>
      <p:pic>
        <p:nvPicPr>
          <p:cNvPr id="7" name="Resim 6">
            <a:extLst>
              <a:ext uri="{FF2B5EF4-FFF2-40B4-BE49-F238E27FC236}">
                <a16:creationId xmlns:a16="http://schemas.microsoft.com/office/drawing/2014/main" id="{4CE79F44-D2AF-F4B9-466E-C2E8F1522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852" y="1995475"/>
            <a:ext cx="5974510" cy="3087164"/>
          </a:xfrm>
          <a:prstGeom prst="rect">
            <a:avLst/>
          </a:prstGeom>
        </p:spPr>
      </p:pic>
    </p:spTree>
    <p:extLst>
      <p:ext uri="{BB962C8B-B14F-4D97-AF65-F5344CB8AC3E}">
        <p14:creationId xmlns:p14="http://schemas.microsoft.com/office/powerpoint/2010/main" val="1001755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7470551-2CD0-4984-6228-58C05CEB5581}"/>
              </a:ext>
            </a:extLst>
          </p:cNvPr>
          <p:cNvSpPr>
            <a:spLocks noGrp="1"/>
          </p:cNvSpPr>
          <p:nvPr>
            <p:ph type="title"/>
          </p:nvPr>
        </p:nvSpPr>
        <p:spPr>
          <a:xfrm>
            <a:off x="326444" y="172278"/>
            <a:ext cx="11189696" cy="1497496"/>
          </a:xfrm>
        </p:spPr>
        <p:txBody>
          <a:bodyPr vert="horz" lIns="91440" tIns="45720" rIns="91440" bIns="45720" rtlCol="0" anchor="b">
            <a:normAutofit/>
          </a:bodyPr>
          <a:lstStyle/>
          <a:p>
            <a:r>
              <a:rPr lang="tr-TR" sz="3200" kern="1200">
                <a:solidFill>
                  <a:srgbClr val="FFFFFF"/>
                </a:solidFill>
                <a:latin typeface="+mj-lt"/>
                <a:ea typeface="+mj-ea"/>
                <a:cs typeface="+mj-cs"/>
              </a:rPr>
              <a:t>Kasım 2021 Şiddetli sağ kasık ve uylukta ağrı</a:t>
            </a:r>
            <a:endParaRPr lang="en-US" sz="3200" kern="1200" dirty="0">
              <a:solidFill>
                <a:srgbClr val="FFFFFF"/>
              </a:solidFill>
              <a:latin typeface="+mj-lt"/>
              <a:ea typeface="+mj-ea"/>
              <a:cs typeface="+mj-cs"/>
            </a:endParaRPr>
          </a:p>
        </p:txBody>
      </p:sp>
      <p:sp>
        <p:nvSpPr>
          <p:cNvPr id="67" name="Rectangle 66">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Resim 10" descr="metin, iç mekan içeren bir resim&#10;&#10;Açıklama otomatik olarak oluşturuldu">
            <a:extLst>
              <a:ext uri="{FF2B5EF4-FFF2-40B4-BE49-F238E27FC236}">
                <a16:creationId xmlns:a16="http://schemas.microsoft.com/office/drawing/2014/main" id="{8B4ACC0E-2B5C-4451-22B2-11AB5BE44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68" y="1885817"/>
            <a:ext cx="5373930" cy="2815130"/>
          </a:xfrm>
          <a:prstGeom prst="rect">
            <a:avLst/>
          </a:prstGeom>
        </p:spPr>
      </p:pic>
      <p:pic>
        <p:nvPicPr>
          <p:cNvPr id="15" name="Resim 14" descr="metin, iç mekan içeren bir resim&#10;&#10;Açıklama otomatik olarak oluşturuldu">
            <a:extLst>
              <a:ext uri="{FF2B5EF4-FFF2-40B4-BE49-F238E27FC236}">
                <a16:creationId xmlns:a16="http://schemas.microsoft.com/office/drawing/2014/main" id="{0ABDDC11-DD59-5973-6A0C-2E1A3126D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4875" y="1885817"/>
            <a:ext cx="5410185" cy="2815130"/>
          </a:xfrm>
          <a:prstGeom prst="rect">
            <a:avLst/>
          </a:prstGeom>
        </p:spPr>
      </p:pic>
      <p:sp>
        <p:nvSpPr>
          <p:cNvPr id="17" name="Metin kutusu 16">
            <a:extLst>
              <a:ext uri="{FF2B5EF4-FFF2-40B4-BE49-F238E27FC236}">
                <a16:creationId xmlns:a16="http://schemas.microsoft.com/office/drawing/2014/main" id="{398EEFCF-6197-34CF-448A-2498FD383CE0}"/>
              </a:ext>
            </a:extLst>
          </p:cNvPr>
          <p:cNvSpPr txBox="1"/>
          <p:nvPr/>
        </p:nvSpPr>
        <p:spPr>
          <a:xfrm>
            <a:off x="943632" y="4892990"/>
            <a:ext cx="8823220" cy="584775"/>
          </a:xfrm>
          <a:prstGeom prst="rect">
            <a:avLst/>
          </a:prstGeom>
          <a:noFill/>
        </p:spPr>
        <p:txBody>
          <a:bodyPr wrap="square" rtlCol="0">
            <a:spAutoFit/>
          </a:bodyPr>
          <a:lstStyle/>
          <a:p>
            <a:r>
              <a:rPr lang="tr-TR" sz="3200">
                <a:solidFill>
                  <a:schemeClr val="bg1"/>
                </a:solidFill>
              </a:rPr>
              <a:t>L3-4, L4-5 dekompresyon yeterli, disk hernisi yok</a:t>
            </a:r>
            <a:endParaRPr lang="tr-TR" sz="3200" dirty="0"/>
          </a:p>
        </p:txBody>
      </p:sp>
    </p:spTree>
    <p:extLst>
      <p:ext uri="{BB962C8B-B14F-4D97-AF65-F5344CB8AC3E}">
        <p14:creationId xmlns:p14="http://schemas.microsoft.com/office/powerpoint/2010/main" val="225855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684C14D-2E41-C1CD-5737-A9939C74B98E}"/>
              </a:ext>
            </a:extLst>
          </p:cNvPr>
          <p:cNvSpPr>
            <a:spLocks noGrp="1"/>
          </p:cNvSpPr>
          <p:nvPr>
            <p:ph type="title"/>
          </p:nvPr>
        </p:nvSpPr>
        <p:spPr>
          <a:xfrm>
            <a:off x="484513" y="215166"/>
            <a:ext cx="10690813" cy="1079902"/>
          </a:xfrm>
        </p:spPr>
        <p:txBody>
          <a:bodyPr vert="horz" lIns="91440" tIns="45720" rIns="91440" bIns="45720" rtlCol="0" anchor="b">
            <a:normAutofit/>
          </a:bodyPr>
          <a:lstStyle/>
          <a:p>
            <a:r>
              <a:rPr lang="tr-TR" sz="3200" kern="1200" dirty="0">
                <a:solidFill>
                  <a:srgbClr val="FFFFFF"/>
                </a:solidFill>
                <a:latin typeface="+mj-lt"/>
                <a:ea typeface="+mj-ea"/>
                <a:cs typeface="+mj-cs"/>
              </a:rPr>
              <a:t>L1 osteopor</a:t>
            </a:r>
            <a:r>
              <a:rPr lang="tr-TR" sz="3200" dirty="0">
                <a:solidFill>
                  <a:srgbClr val="FFFFFF"/>
                </a:solidFill>
              </a:rPr>
              <a:t>otik çökme ve sağ L1 </a:t>
            </a:r>
            <a:r>
              <a:rPr lang="tr-TR" sz="3200" dirty="0" err="1">
                <a:solidFill>
                  <a:srgbClr val="FFFFFF"/>
                </a:solidFill>
              </a:rPr>
              <a:t>radiküler</a:t>
            </a:r>
            <a:r>
              <a:rPr lang="tr-TR" sz="3200" dirty="0">
                <a:solidFill>
                  <a:srgbClr val="FFFFFF"/>
                </a:solidFill>
              </a:rPr>
              <a:t> bası, kontrast tutulumu yok.</a:t>
            </a:r>
            <a:endParaRPr lang="en-US" sz="3200" kern="1200" dirty="0">
              <a:solidFill>
                <a:srgbClr val="FFFFFF"/>
              </a:solidFill>
              <a:latin typeface="+mj-lt"/>
              <a:ea typeface="+mj-ea"/>
              <a:cs typeface="+mj-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içeren bir resim&#10;&#10;Açıklama otomatik olarak oluşturuldu">
            <a:extLst>
              <a:ext uri="{FF2B5EF4-FFF2-40B4-BE49-F238E27FC236}">
                <a16:creationId xmlns:a16="http://schemas.microsoft.com/office/drawing/2014/main" id="{519C6F03-A0CF-C29C-E1CE-E59895C7D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219" y="1504094"/>
            <a:ext cx="9290882" cy="4870722"/>
          </a:xfrm>
          <a:prstGeom prst="rect">
            <a:avLst/>
          </a:prstGeom>
        </p:spPr>
      </p:pic>
    </p:spTree>
    <p:extLst>
      <p:ext uri="{BB962C8B-B14F-4D97-AF65-F5344CB8AC3E}">
        <p14:creationId xmlns:p14="http://schemas.microsoft.com/office/powerpoint/2010/main" val="169744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AD9D796-73F0-72FF-4F49-0189BC30EA0A}"/>
              </a:ext>
            </a:extLst>
          </p:cNvPr>
          <p:cNvSpPr>
            <a:spLocks noGrp="1"/>
          </p:cNvSpPr>
          <p:nvPr>
            <p:ph type="title"/>
          </p:nvPr>
        </p:nvSpPr>
        <p:spPr>
          <a:xfrm>
            <a:off x="620475" y="457205"/>
            <a:ext cx="3332548" cy="1026406"/>
          </a:xfrm>
        </p:spPr>
        <p:txBody>
          <a:bodyPr vert="horz" lIns="91440" tIns="45720" rIns="91440" bIns="45720" rtlCol="0" anchor="b">
            <a:normAutofit/>
          </a:bodyPr>
          <a:lstStyle/>
          <a:p>
            <a:r>
              <a:rPr lang="en-US" sz="4800" kern="1200">
                <a:solidFill>
                  <a:srgbClr val="FFFFFF"/>
                </a:solidFill>
                <a:latin typeface="+mj-lt"/>
                <a:ea typeface="+mj-ea"/>
                <a:cs typeface="+mj-cs"/>
              </a:rPr>
              <a:t>Ne yapmalı?</a:t>
            </a:r>
            <a:endParaRPr lang="en-US" sz="4800" kern="1200" dirty="0">
              <a:solidFill>
                <a:srgbClr val="FFFFFF"/>
              </a:solidFill>
              <a:latin typeface="+mj-lt"/>
              <a:ea typeface="+mj-ea"/>
              <a:cs typeface="+mj-cs"/>
            </a:endParaRPr>
          </a:p>
        </p:txBody>
      </p:sp>
      <p:sp>
        <p:nvSpPr>
          <p:cNvPr id="33" name="Rectangle 32">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240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13">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D5E7F71-D299-5EB4-3982-E85598E1510E}"/>
              </a:ext>
            </a:extLst>
          </p:cNvPr>
          <p:cNvSpPr>
            <a:spLocks noGrp="1"/>
          </p:cNvSpPr>
          <p:nvPr>
            <p:ph type="title"/>
          </p:nvPr>
        </p:nvSpPr>
        <p:spPr>
          <a:xfrm>
            <a:off x="212510" y="1001336"/>
            <a:ext cx="11547029" cy="5803813"/>
          </a:xfrm>
        </p:spPr>
        <p:txBody>
          <a:bodyPr vert="horz" lIns="91440" tIns="45720" rIns="91440" bIns="45720" rtlCol="0" anchor="b">
            <a:noAutofit/>
          </a:bodyPr>
          <a:lstStyle/>
          <a:p>
            <a:r>
              <a:rPr lang="tr-TR" sz="3600" dirty="0">
                <a:solidFill>
                  <a:srgbClr val="FFFFFF"/>
                </a:solidFill>
              </a:rPr>
              <a:t>Tedavi seçenekleri:</a:t>
            </a:r>
            <a:br>
              <a:rPr lang="tr-TR" sz="3600" dirty="0">
                <a:solidFill>
                  <a:srgbClr val="FFFFFF"/>
                </a:solidFill>
              </a:rPr>
            </a:br>
            <a:br>
              <a:rPr lang="tr-TR" sz="3600" dirty="0">
                <a:solidFill>
                  <a:srgbClr val="FFFFFF"/>
                </a:solidFill>
              </a:rPr>
            </a:br>
            <a:r>
              <a:rPr lang="tr-TR" sz="3600" dirty="0">
                <a:solidFill>
                  <a:srgbClr val="FFFFFF"/>
                </a:solidFill>
              </a:rPr>
              <a:t> a) Korse, 1 ay istirahat</a:t>
            </a:r>
            <a:br>
              <a:rPr lang="tr-TR" sz="3600" dirty="0">
                <a:solidFill>
                  <a:srgbClr val="FFFFFF"/>
                </a:solidFill>
              </a:rPr>
            </a:br>
            <a:br>
              <a:rPr lang="tr-TR" sz="3600" dirty="0">
                <a:solidFill>
                  <a:srgbClr val="FFFFFF"/>
                </a:solidFill>
              </a:rPr>
            </a:br>
            <a:r>
              <a:rPr lang="tr-TR" sz="3600" dirty="0">
                <a:solidFill>
                  <a:srgbClr val="FFFFFF"/>
                </a:solidFill>
              </a:rPr>
              <a:t> b) </a:t>
            </a:r>
            <a:r>
              <a:rPr lang="tr-TR" sz="3600" dirty="0" err="1">
                <a:solidFill>
                  <a:srgbClr val="FFFFFF"/>
                </a:solidFill>
              </a:rPr>
              <a:t>Foraminotomi</a:t>
            </a:r>
            <a:r>
              <a:rPr lang="tr-TR" sz="3600" dirty="0">
                <a:solidFill>
                  <a:srgbClr val="FFFFFF"/>
                </a:solidFill>
              </a:rPr>
              <a:t> ile dekompresyon</a:t>
            </a:r>
            <a:br>
              <a:rPr lang="tr-TR" sz="3600" dirty="0">
                <a:solidFill>
                  <a:srgbClr val="FFFFFF"/>
                </a:solidFill>
              </a:rPr>
            </a:br>
            <a:br>
              <a:rPr lang="tr-TR" sz="3600" dirty="0">
                <a:solidFill>
                  <a:srgbClr val="FFFFFF"/>
                </a:solidFill>
              </a:rPr>
            </a:br>
            <a:r>
              <a:rPr lang="tr-TR" sz="3600" dirty="0">
                <a:solidFill>
                  <a:srgbClr val="FFFFFF"/>
                </a:solidFill>
              </a:rPr>
              <a:t> c) Dekompresyon + </a:t>
            </a:r>
            <a:r>
              <a:rPr lang="tr-TR" sz="3600" dirty="0" err="1">
                <a:solidFill>
                  <a:srgbClr val="FFFFFF"/>
                </a:solidFill>
              </a:rPr>
              <a:t>vertebroplasti</a:t>
            </a:r>
            <a:br>
              <a:rPr lang="tr-TR" sz="3600" dirty="0">
                <a:solidFill>
                  <a:srgbClr val="FFFFFF"/>
                </a:solidFill>
              </a:rPr>
            </a:br>
            <a:br>
              <a:rPr lang="tr-TR" sz="3600" dirty="0">
                <a:solidFill>
                  <a:srgbClr val="FFFFFF"/>
                </a:solidFill>
              </a:rPr>
            </a:br>
            <a:r>
              <a:rPr lang="tr-TR" sz="3600" dirty="0">
                <a:solidFill>
                  <a:srgbClr val="FFFFFF"/>
                </a:solidFill>
              </a:rPr>
              <a:t>d) Dekompresyon + </a:t>
            </a:r>
            <a:r>
              <a:rPr lang="tr-TR" sz="3600" dirty="0" err="1">
                <a:solidFill>
                  <a:srgbClr val="FFFFFF"/>
                </a:solidFill>
              </a:rPr>
              <a:t>vertebroplasti</a:t>
            </a:r>
            <a:r>
              <a:rPr lang="tr-TR" sz="3600" dirty="0">
                <a:solidFill>
                  <a:srgbClr val="FFFFFF"/>
                </a:solidFill>
              </a:rPr>
              <a:t> + enstrümantasyon</a:t>
            </a:r>
            <a:br>
              <a:rPr lang="tr-TR" sz="3600" dirty="0">
                <a:solidFill>
                  <a:srgbClr val="FFFFFF"/>
                </a:solidFill>
              </a:rPr>
            </a:br>
            <a:br>
              <a:rPr lang="tr-TR" sz="3600" dirty="0">
                <a:solidFill>
                  <a:srgbClr val="FFFFFF"/>
                </a:solidFill>
              </a:rPr>
            </a:br>
            <a:r>
              <a:rPr lang="tr-TR" sz="3600" dirty="0">
                <a:solidFill>
                  <a:srgbClr val="FFFFFF"/>
                </a:solidFill>
              </a:rPr>
              <a:t>e) Dekompresyon + anterior kafes + enstrümantasyon</a:t>
            </a:r>
            <a:br>
              <a:rPr lang="tr-TR" sz="3600" dirty="0">
                <a:solidFill>
                  <a:srgbClr val="FFFFFF"/>
                </a:solidFill>
              </a:rPr>
            </a:br>
            <a:br>
              <a:rPr lang="tr-TR" sz="3600" dirty="0">
                <a:solidFill>
                  <a:srgbClr val="FFFFFF"/>
                </a:solidFill>
              </a:rPr>
            </a:br>
            <a:endParaRPr lang="en-US" sz="36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03041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165F9AC-D549-F0B5-77EF-6D4907CD8BB3}"/>
              </a:ext>
            </a:extLst>
          </p:cNvPr>
          <p:cNvSpPr>
            <a:spLocks noGrp="1"/>
          </p:cNvSpPr>
          <p:nvPr>
            <p:ph type="title"/>
          </p:nvPr>
        </p:nvSpPr>
        <p:spPr>
          <a:xfrm>
            <a:off x="703385" y="773724"/>
            <a:ext cx="10726615" cy="4480892"/>
          </a:xfrm>
        </p:spPr>
        <p:txBody>
          <a:bodyPr vert="horz" lIns="91440" tIns="45720" rIns="91440" bIns="45720" rtlCol="0" anchor="b">
            <a:normAutofit/>
          </a:bodyPr>
          <a:lstStyle/>
          <a:p>
            <a:r>
              <a:rPr lang="en-US" sz="3600" kern="1200" dirty="0">
                <a:solidFill>
                  <a:srgbClr val="FFFFFF"/>
                </a:solidFill>
                <a:latin typeface="+mj-lt"/>
                <a:ea typeface="+mj-ea"/>
                <a:cs typeface="+mj-cs"/>
              </a:rPr>
              <a:t>Ne </a:t>
            </a:r>
            <a:r>
              <a:rPr lang="en-US" sz="3600" kern="1200" dirty="0" err="1">
                <a:solidFill>
                  <a:srgbClr val="FFFFFF"/>
                </a:solidFill>
                <a:latin typeface="+mj-lt"/>
                <a:ea typeface="+mj-ea"/>
                <a:cs typeface="+mj-cs"/>
              </a:rPr>
              <a:t>planladım</a:t>
            </a:r>
            <a:r>
              <a:rPr lang="en-US" sz="3600" kern="1200" dirty="0">
                <a:solidFill>
                  <a:srgbClr val="FFFFFF"/>
                </a:solidFill>
                <a:latin typeface="+mj-lt"/>
                <a:ea typeface="+mj-ea"/>
                <a:cs typeface="+mj-cs"/>
              </a:rPr>
              <a:t>?</a:t>
            </a:r>
            <a:br>
              <a:rPr lang="en-US" sz="3600" kern="1200" dirty="0">
                <a:solidFill>
                  <a:srgbClr val="FFFFFF"/>
                </a:solidFill>
                <a:latin typeface="+mj-lt"/>
                <a:ea typeface="+mj-ea"/>
                <a:cs typeface="+mj-cs"/>
              </a:rPr>
            </a:b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*T12-L1 sol foraminotomi-L1 </a:t>
            </a:r>
            <a:r>
              <a:rPr lang="en-US" sz="3600" kern="1200" dirty="0" err="1">
                <a:solidFill>
                  <a:srgbClr val="FFFFFF"/>
                </a:solidFill>
                <a:latin typeface="+mj-lt"/>
                <a:ea typeface="+mj-ea"/>
                <a:cs typeface="+mj-cs"/>
              </a:rPr>
              <a:t>kök</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dekompresyonu</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biyopsi</a:t>
            </a:r>
            <a:br>
              <a:rPr lang="tr-TR" sz="3600" kern="1200" dirty="0">
                <a:solidFill>
                  <a:srgbClr val="FFFFFF"/>
                </a:solidFill>
                <a:latin typeface="+mj-lt"/>
                <a:ea typeface="+mj-ea"/>
                <a:cs typeface="+mj-cs"/>
              </a:rPr>
            </a:b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*Sol L1 </a:t>
            </a:r>
            <a:r>
              <a:rPr lang="en-US" sz="3600" kern="1200" dirty="0" err="1">
                <a:solidFill>
                  <a:srgbClr val="FFFFFF"/>
                </a:solidFill>
                <a:latin typeface="+mj-lt"/>
                <a:ea typeface="+mj-ea"/>
                <a:cs typeface="+mj-cs"/>
              </a:rPr>
              <a:t>parapediküler</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girişimle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vertebroplast</a:t>
            </a:r>
            <a:r>
              <a:rPr lang="tr-TR" sz="3600" dirty="0">
                <a:solidFill>
                  <a:srgbClr val="FFFFFF"/>
                </a:solidFill>
              </a:rPr>
              <a:t>i</a:t>
            </a:r>
            <a:br>
              <a:rPr lang="tr-TR" sz="3600" kern="1200" dirty="0">
                <a:solidFill>
                  <a:srgbClr val="FFFFFF"/>
                </a:solidFill>
                <a:latin typeface="+mj-lt"/>
                <a:ea typeface="+mj-ea"/>
                <a:cs typeface="+mj-cs"/>
              </a:rPr>
            </a:b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a:t>
            </a:r>
            <a:r>
              <a:rPr lang="en-US" sz="3600" kern="1200" dirty="0" err="1">
                <a:solidFill>
                  <a:srgbClr val="FFFFFF"/>
                </a:solidFill>
                <a:latin typeface="+mj-lt"/>
                <a:ea typeface="+mj-ea"/>
                <a:cs typeface="+mj-cs"/>
              </a:rPr>
              <a:t>Kanala</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sement</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kaçışı</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olursa</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sement</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rezeksiyonu</a:t>
            </a:r>
            <a:r>
              <a:rPr lang="en-US" sz="3600" kern="1200" dirty="0">
                <a:solidFill>
                  <a:srgbClr val="FFFFFF"/>
                </a:solidFill>
                <a:latin typeface="+mj-lt"/>
                <a:ea typeface="+mj-ea"/>
                <a:cs typeface="+mj-cs"/>
              </a:rPr>
              <a:t> </a:t>
            </a:r>
          </a:p>
        </p:txBody>
      </p:sp>
      <p:sp>
        <p:nvSpPr>
          <p:cNvPr id="37" name="Rectangle 36">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99182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7FE14C0-107B-38D8-7ECA-8A487776F509}"/>
              </a:ext>
            </a:extLst>
          </p:cNvPr>
          <p:cNvSpPr>
            <a:spLocks noGrp="1"/>
          </p:cNvSpPr>
          <p:nvPr>
            <p:ph type="title"/>
          </p:nvPr>
        </p:nvSpPr>
        <p:spPr>
          <a:xfrm>
            <a:off x="479492" y="399626"/>
            <a:ext cx="3128684" cy="888713"/>
          </a:xfrm>
        </p:spPr>
        <p:txBody>
          <a:bodyPr vert="horz" lIns="91440" tIns="45720" rIns="91440" bIns="45720" rtlCol="0" anchor="b">
            <a:normAutofit/>
          </a:bodyPr>
          <a:lstStyle/>
          <a:p>
            <a:r>
              <a:rPr lang="tr-TR" sz="4800" kern="1200" dirty="0">
                <a:solidFill>
                  <a:srgbClr val="FFFFFF"/>
                </a:solidFill>
                <a:latin typeface="+mj-lt"/>
                <a:ea typeface="+mj-ea"/>
                <a:cs typeface="+mj-cs"/>
              </a:rPr>
              <a:t>Ne yaptım?</a:t>
            </a:r>
            <a:endParaRPr lang="en-US" sz="4800" kern="1200" dirty="0">
              <a:solidFill>
                <a:srgbClr val="FFFFFF"/>
              </a:solidFill>
              <a:latin typeface="+mj-lt"/>
              <a:ea typeface="+mj-ea"/>
              <a:cs typeface="+mj-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monitör, iç mekan, hafif içeren bir resim&#10;&#10;Açıklama otomatik olarak oluşturuldu">
            <a:extLst>
              <a:ext uri="{FF2B5EF4-FFF2-40B4-BE49-F238E27FC236}">
                <a16:creationId xmlns:a16="http://schemas.microsoft.com/office/drawing/2014/main" id="{5D3479DF-6B97-6680-B547-B631C7ADB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05632" y="2426110"/>
            <a:ext cx="5022494" cy="2412281"/>
          </a:xfrm>
          <a:prstGeom prst="rect">
            <a:avLst/>
          </a:prstGeom>
        </p:spPr>
      </p:pic>
      <p:pic>
        <p:nvPicPr>
          <p:cNvPr id="7" name="Resim 6" descr="iç mekan, siyah, hafif içeren bir resim&#10;&#10;Açıklama otomatik olarak oluşturuldu">
            <a:extLst>
              <a:ext uri="{FF2B5EF4-FFF2-40B4-BE49-F238E27FC236}">
                <a16:creationId xmlns:a16="http://schemas.microsoft.com/office/drawing/2014/main" id="{ADECB028-B8CF-2D44-4CC4-19413BC0F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05715" y="2238116"/>
            <a:ext cx="5576537" cy="2788269"/>
          </a:xfrm>
          <a:prstGeom prst="rect">
            <a:avLst/>
          </a:prstGeom>
        </p:spPr>
      </p:pic>
      <p:pic>
        <p:nvPicPr>
          <p:cNvPr id="15" name="Resim 14" descr="metin, iç mekan, monitör içeren bir resim&#10;&#10;Açıklama otomatik olarak oluşturuldu">
            <a:extLst>
              <a:ext uri="{FF2B5EF4-FFF2-40B4-BE49-F238E27FC236}">
                <a16:creationId xmlns:a16="http://schemas.microsoft.com/office/drawing/2014/main" id="{1D9D2653-6EE6-4346-3B12-E49810DDC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47976" y="2670296"/>
            <a:ext cx="5348112" cy="2674056"/>
          </a:xfrm>
          <a:prstGeom prst="rect">
            <a:avLst/>
          </a:prstGeom>
        </p:spPr>
      </p:pic>
      <p:pic>
        <p:nvPicPr>
          <p:cNvPr id="19" name="Resim 18" descr="metin içeren bir resim&#10;&#10;Açıklama otomatik olarak oluşturuldu">
            <a:extLst>
              <a:ext uri="{FF2B5EF4-FFF2-40B4-BE49-F238E27FC236}">
                <a16:creationId xmlns:a16="http://schemas.microsoft.com/office/drawing/2014/main" id="{B48CBDC2-AA55-388F-ACEA-10554DCE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9536" y="2647105"/>
            <a:ext cx="5348109" cy="2674055"/>
          </a:xfrm>
          <a:prstGeom prst="rect">
            <a:avLst/>
          </a:prstGeom>
        </p:spPr>
      </p:pic>
    </p:spTree>
    <p:extLst>
      <p:ext uri="{BB962C8B-B14F-4D97-AF65-F5344CB8AC3E}">
        <p14:creationId xmlns:p14="http://schemas.microsoft.com/office/powerpoint/2010/main" val="3306342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Rectangle 3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34C68492-738E-CD69-596B-BC546B95A64A}"/>
              </a:ext>
            </a:extLst>
          </p:cNvPr>
          <p:cNvSpPr>
            <a:spLocks noGrp="1"/>
          </p:cNvSpPr>
          <p:nvPr>
            <p:ph type="title"/>
          </p:nvPr>
        </p:nvSpPr>
        <p:spPr>
          <a:xfrm>
            <a:off x="1657498" y="1271415"/>
            <a:ext cx="7208197" cy="2779619"/>
          </a:xfrm>
        </p:spPr>
        <p:txBody>
          <a:bodyPr vert="horz" lIns="91440" tIns="45720" rIns="91440" bIns="45720" rtlCol="0" anchor="b">
            <a:normAutofit/>
          </a:bodyPr>
          <a:lstStyle/>
          <a:p>
            <a:r>
              <a:rPr lang="en-US" sz="4800" kern="1200" dirty="0">
                <a:solidFill>
                  <a:srgbClr val="FFFFFF"/>
                </a:solidFill>
                <a:latin typeface="+mj-lt"/>
                <a:ea typeface="+mj-ea"/>
                <a:cs typeface="+mj-cs"/>
              </a:rPr>
              <a:t>Postop </a:t>
            </a:r>
            <a:r>
              <a:rPr lang="en-US" sz="4800" kern="1200" dirty="0" err="1">
                <a:solidFill>
                  <a:srgbClr val="FFFFFF"/>
                </a:solidFill>
                <a:latin typeface="+mj-lt"/>
                <a:ea typeface="+mj-ea"/>
                <a:cs typeface="+mj-cs"/>
              </a:rPr>
              <a:t>sağ</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uyluk</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ve</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kasık</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ağrısı</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geçti</a:t>
            </a:r>
            <a:r>
              <a:rPr lang="en-US" sz="4800" kern="1200" dirty="0">
                <a:solidFill>
                  <a:srgbClr val="FFFFFF"/>
                </a:solidFill>
                <a:latin typeface="+mj-lt"/>
                <a:ea typeface="+mj-ea"/>
                <a:cs typeface="+mj-cs"/>
              </a:rPr>
              <a:t>. Mobilize </a:t>
            </a:r>
            <a:r>
              <a:rPr lang="en-US" sz="4800" kern="1200" dirty="0" err="1">
                <a:solidFill>
                  <a:srgbClr val="FFFFFF"/>
                </a:solidFill>
                <a:latin typeface="+mj-lt"/>
                <a:ea typeface="+mj-ea"/>
                <a:cs typeface="+mj-cs"/>
              </a:rPr>
              <a:t>oldu</a:t>
            </a:r>
            <a:r>
              <a:rPr lang="en-US" sz="4800" kern="1200" dirty="0">
                <a:solidFill>
                  <a:srgbClr val="FFFFFF"/>
                </a:solidFill>
                <a:latin typeface="+mj-lt"/>
                <a:ea typeface="+mj-ea"/>
                <a:cs typeface="+mj-cs"/>
              </a:rPr>
              <a:t>. </a:t>
            </a:r>
          </a:p>
        </p:txBody>
      </p:sp>
      <p:sp>
        <p:nvSpPr>
          <p:cNvPr id="37" name="Rectangle 36">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718644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295</Words>
  <Application>Microsoft Office PowerPoint</Application>
  <PresentationFormat>Geniş ekran</PresentationFormat>
  <Paragraphs>17</Paragraphs>
  <Slides>12</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12</vt:i4>
      </vt:variant>
    </vt:vector>
  </HeadingPairs>
  <TitlesOfParts>
    <vt:vector size="17" baseType="lpstr">
      <vt:lpstr>Arial</vt:lpstr>
      <vt:lpstr>Calibri</vt:lpstr>
      <vt:lpstr>Calibri Light</vt:lpstr>
      <vt:lpstr>Segoe UI</vt:lpstr>
      <vt:lpstr>Office Teması</vt:lpstr>
      <vt:lpstr>GK, 79 yaş, Kadın  Mart 2021: bel ve her iki kalçada ağrı. Motor, duyu, refleks defisiti yok. </vt:lpstr>
      <vt:lpstr>Ekim 2021 Sağ uylukta 1 aydır ağrı. 100 m yürümeyle uyluk ağrısı. Sağ ayak başparmak df 4/5. Duyu kusuru yok. Bel ekstensiyonunda sağ femoralji.  Lomber MR: L3-4 şiddetli dar kanal. L4-5 ılımlı dar kanal  </vt:lpstr>
      <vt:lpstr>Kasım 2021 Şiddetli sağ kasık ve uylukta ağrı</vt:lpstr>
      <vt:lpstr>L1 osteoporotik çökme ve sağ L1 radiküler bası, kontrast tutulumu yok.</vt:lpstr>
      <vt:lpstr>Ne yapmalı?</vt:lpstr>
      <vt:lpstr>Tedavi seçenekleri:   a) Korse, 1 ay istirahat   b) Foraminotomi ile dekompresyon   c) Dekompresyon + vertebroplasti  d) Dekompresyon + vertebroplasti + enstrümantasyon  e) Dekompresyon + anterior kafes + enstrümantasyon  </vt:lpstr>
      <vt:lpstr>Ne planladım?  *T12-L1 sol foraminotomi-L1 kök dekompresyonu ve biyopsi  *Sol L1 parapediküler girişimle vertebroplasti  *Kanala sement kaçışı olursa sement rezeksiyonu </vt:lpstr>
      <vt:lpstr>Ne yaptım?</vt:lpstr>
      <vt:lpstr>Postop sağ uyluk ve kasık ağrısı geçti. Mobilize oldu. </vt:lpstr>
      <vt:lpstr>Dekompresyon+vertebroplastiden 1 ay sonra</vt:lpstr>
      <vt:lpstr>Dekompresyon+vertebroplastiden 1 ay sonra</vt:lpstr>
      <vt:lpstr>Mart 2023   Sağ kalça ve sağ kasıkta ağrı var. Lasegue -. Motor duyu defisiti yok. FABERE ile sağ kasıkta ağrı. Sağ Sakroiliak eklem (SİE) hassas.    Sağ SİE marcaine yaptım.    SİE enj ile hem kalça hem kasık ağrısı geçti.  RF SİE denevasyon planlandı.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GK, 79 yaş, Kadın  Mart 2021: bel ve her iki kalçada ağrı. Motor, duyu refleks defisiti yok.</dc:title>
  <dc:creator>vehbi gulmen</dc:creator>
  <cp:lastModifiedBy>vehbi gulmen</cp:lastModifiedBy>
  <cp:revision>3</cp:revision>
  <dcterms:created xsi:type="dcterms:W3CDTF">2023-03-22T08:26:49Z</dcterms:created>
  <dcterms:modified xsi:type="dcterms:W3CDTF">2023-04-06T15:34:49Z</dcterms:modified>
</cp:coreProperties>
</file>