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708" r:id="rId3"/>
  </p:sldMasterIdLst>
  <p:notesMasterIdLst>
    <p:notesMasterId r:id="rId20"/>
  </p:notesMasterIdLst>
  <p:sldIdLst>
    <p:sldId id="375" r:id="rId4"/>
    <p:sldId id="420" r:id="rId5"/>
    <p:sldId id="434" r:id="rId6"/>
    <p:sldId id="421" r:id="rId7"/>
    <p:sldId id="436" r:id="rId8"/>
    <p:sldId id="437" r:id="rId9"/>
    <p:sldId id="446" r:id="rId10"/>
    <p:sldId id="444" r:id="rId11"/>
    <p:sldId id="443" r:id="rId12"/>
    <p:sldId id="411" r:id="rId13"/>
    <p:sldId id="438" r:id="rId14"/>
    <p:sldId id="442" r:id="rId15"/>
    <p:sldId id="441" r:id="rId16"/>
    <p:sldId id="440" r:id="rId17"/>
    <p:sldId id="439" r:id="rId18"/>
    <p:sldId id="418" r:id="rId19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06" autoAdjust="0"/>
    <p:restoredTop sz="94364" autoAdjust="0"/>
  </p:normalViewPr>
  <p:slideViewPr>
    <p:cSldViewPr snapToGrid="0" snapToObjects="1">
      <p:cViewPr varScale="1">
        <p:scale>
          <a:sx n="69" d="100"/>
          <a:sy n="69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02B13-8418-4F67-AFBC-DE91EE607B3B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1092F-1F91-4BDA-B6AF-82EDE580D6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1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Serebellar</a:t>
            </a:r>
            <a:r>
              <a:rPr lang="tr-TR" dirty="0" smtClean="0"/>
              <a:t> </a:t>
            </a:r>
            <a:r>
              <a:rPr lang="tr-TR" dirty="0" err="1" smtClean="0"/>
              <a:t>tonsillerin</a:t>
            </a:r>
            <a:r>
              <a:rPr lang="tr-TR" dirty="0" smtClean="0"/>
              <a:t> </a:t>
            </a: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magnumun</a:t>
            </a:r>
            <a:r>
              <a:rPr lang="tr-TR" dirty="0" smtClean="0"/>
              <a:t> yaklaşık 16mm </a:t>
            </a:r>
            <a:r>
              <a:rPr lang="tr-TR" dirty="0" err="1" smtClean="0"/>
              <a:t>inferioruna</a:t>
            </a:r>
            <a:r>
              <a:rPr lang="tr-TR" dirty="0" smtClean="0"/>
              <a:t> dek </a:t>
            </a:r>
            <a:r>
              <a:rPr lang="tr-TR" dirty="0" err="1" smtClean="0"/>
              <a:t>spinal</a:t>
            </a:r>
            <a:r>
              <a:rPr lang="tr-TR" dirty="0" smtClean="0"/>
              <a:t> kanal içerisinde uzanım gösterdiği izlenmektedir. Ayrıca  </a:t>
            </a: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magnumdan</a:t>
            </a:r>
            <a:r>
              <a:rPr lang="tr-TR" dirty="0" smtClean="0"/>
              <a:t> </a:t>
            </a:r>
            <a:r>
              <a:rPr lang="tr-TR" dirty="0" err="1" smtClean="0"/>
              <a:t>medulla</a:t>
            </a:r>
            <a:r>
              <a:rPr lang="tr-TR" dirty="0" smtClean="0"/>
              <a:t> </a:t>
            </a:r>
            <a:r>
              <a:rPr lang="tr-TR" dirty="0" err="1" smtClean="0"/>
              <a:t>oblongatanın</a:t>
            </a:r>
            <a:r>
              <a:rPr lang="tr-TR" dirty="0" smtClean="0"/>
              <a:t> </a:t>
            </a:r>
            <a:r>
              <a:rPr lang="tr-TR" dirty="0" err="1" smtClean="0"/>
              <a:t>herniasyonu</a:t>
            </a:r>
            <a:r>
              <a:rPr lang="tr-TR" dirty="0" smtClean="0"/>
              <a:t> eşlik etmektedir. </a:t>
            </a:r>
          </a:p>
          <a:p>
            <a:r>
              <a:rPr lang="tr-TR" dirty="0" smtClean="0"/>
              <a:t>C4 ve C5 </a:t>
            </a:r>
            <a:r>
              <a:rPr lang="tr-TR" dirty="0" err="1" smtClean="0"/>
              <a:t>vertebra</a:t>
            </a:r>
            <a:r>
              <a:rPr lang="tr-TR" dirty="0" smtClean="0"/>
              <a:t> düzeyinde 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içerisinde orta hatta  2mm ve 7mm çaplı,T1 ağırlıklı serilerde </a:t>
            </a:r>
            <a:r>
              <a:rPr lang="tr-TR" dirty="0" err="1" smtClean="0"/>
              <a:t>hipointens</a:t>
            </a:r>
            <a:r>
              <a:rPr lang="tr-TR" dirty="0" smtClean="0"/>
              <a:t> T2 ağırlıklı serilerde </a:t>
            </a:r>
            <a:r>
              <a:rPr lang="tr-TR" dirty="0" err="1" smtClean="0"/>
              <a:t>hiperintens</a:t>
            </a:r>
            <a:r>
              <a:rPr lang="tr-TR" dirty="0" smtClean="0"/>
              <a:t> </a:t>
            </a:r>
            <a:r>
              <a:rPr lang="tr-TR" dirty="0" err="1" smtClean="0"/>
              <a:t>kistik</a:t>
            </a:r>
            <a:r>
              <a:rPr lang="tr-TR" dirty="0" smtClean="0"/>
              <a:t> lezyon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1092F-1F91-4BDA-B6AF-82EDE580D609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24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SUBOKSİPİTAL YAKLAŞIK 3*3CM</a:t>
            </a:r>
            <a:r>
              <a:rPr lang="tr-TR" baseline="0" dirty="0" smtClean="0"/>
              <a:t> LİK KRANİEKTOMİ + C1 POST ARKUS DEKOMPRESYON+ YAPAY MEGA SİSTERNA OLUŞTURULMASI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1092F-1F91-4BDA-B6AF-82EDE580D609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78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BD8D-BEE0-451C-AB5B-99F442FDB8DA}" type="datetime1">
              <a:rPr lang="tr-TR" smtClean="0"/>
              <a:t>10.04.2023</a:t>
            </a:fld>
            <a:endParaRPr lang="x-none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B278-62D1-4CEC-948C-672F701AD797}" type="datetime1">
              <a:rPr lang="tr-TR" smtClean="0"/>
              <a:t>10.04.2023</a:t>
            </a:fld>
            <a:endParaRPr lang="x-none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3FE-C9C8-4092-B837-CC6419164008}" type="datetime1">
              <a:rPr lang="tr-TR" smtClean="0"/>
              <a:t>10.04.2023</a:t>
            </a:fld>
            <a:endParaRPr lang="x-none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FCF4E-A8A5-441D-BE73-25AD7B113028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2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1AAED-EF23-4CD8-87AC-AAB97809B393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9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BEB3-B72C-437B-A784-6C1F81CB9CFE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88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22494-C63F-4F1F-A911-C947958D06CD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388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CB5BC-7B8B-40CD-B11B-DCC6BC84B779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7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DB672-0D0F-4122-895C-5DC7C7A9E72D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6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30A8-2B21-4C2D-9B02-ED62538DA537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3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F5043-8E1B-4BBE-A294-61524C4EAF3E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21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FD4-04F3-40C4-AC4E-6DE957380BA5}" type="datetime1">
              <a:rPr lang="tr-TR" smtClean="0"/>
              <a:t>10.04.2023</a:t>
            </a:fld>
            <a:endParaRPr lang="x-none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A042-C6C9-40E5-B364-B4247789959F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86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16402-9C9A-4DD5-B946-4B7E5ECAA81C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286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E5784-7197-4F64-9EC2-C644F3ABB03B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79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FCF4E-A8A5-441D-BE73-25AD7B113028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59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1AAED-EF23-4CD8-87AC-AAB97809B393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605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BEB3-B72C-437B-A784-6C1F81CB9CFE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89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22494-C63F-4F1F-A911-C947958D06CD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252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CB5BC-7B8B-40CD-B11B-DCC6BC84B779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429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DB672-0D0F-4122-895C-5DC7C7A9E72D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865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30A8-2B21-4C2D-9B02-ED62538DA537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51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1FB-FF65-4D09-9B94-D66FDF6350F3}" type="datetime1">
              <a:rPr lang="tr-TR" smtClean="0"/>
              <a:t>10.04.2023</a:t>
            </a:fld>
            <a:endParaRPr lang="x-none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F5043-8E1B-4BBE-A294-61524C4EAF3E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171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A042-C6C9-40E5-B364-B4247789959F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722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16402-9C9A-4DD5-B946-4B7E5ECAA81C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47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E5784-7197-4F64-9EC2-C644F3ABB03B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0082-74AD-4D9C-BC32-F8617957FB47}" type="datetime1">
              <a:rPr lang="tr-TR" smtClean="0"/>
              <a:t>10.04.2023</a:t>
            </a:fld>
            <a:endParaRPr lang="x-none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70D1-4A7A-47C2-BD98-DCA0EA881412}" type="datetime1">
              <a:rPr lang="tr-TR" smtClean="0"/>
              <a:t>10.04.2023</a:t>
            </a:fld>
            <a:endParaRPr lang="x-none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1F20-7BBD-49BC-B0D6-5995416BE1BD}" type="datetime1">
              <a:rPr lang="tr-TR" smtClean="0"/>
              <a:t>10.04.2023</a:t>
            </a:fld>
            <a:endParaRPr lang="x-none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0FE-5F00-4B79-BD13-5C34653D9D19}" type="datetime1">
              <a:rPr lang="tr-TR" smtClean="0"/>
              <a:t>10.04.2023</a:t>
            </a:fld>
            <a:endParaRPr lang="x-none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2792-D074-4278-A89F-28F9EDE447A4}" type="datetime1">
              <a:rPr lang="tr-TR" smtClean="0"/>
              <a:t>10.04.2023</a:t>
            </a:fld>
            <a:endParaRPr lang="x-none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A93-E0FD-4C55-A391-FB5C92333228}" type="datetime1">
              <a:rPr lang="tr-TR" smtClean="0"/>
              <a:t>10.04.2023</a:t>
            </a:fld>
            <a:endParaRPr lang="x-none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0BD23-13CC-4FC2-8EC6-E864879B7F3E}" type="datetime1">
              <a:rPr lang="tr-TR" smtClean="0"/>
              <a:t>10.04.2023</a:t>
            </a:fld>
            <a:endParaRPr lang="x-none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D5EB1-A7C1-E94C-AA40-2C064102849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5E0C0-4BBF-41D4-BEEB-873DE1714ADA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69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5E0C0-4BBF-41D4-BEEB-873DE1714ADA}" type="datetime1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10.04.2023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58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-1698644" y="3398059"/>
            <a:ext cx="11895590" cy="1104900"/>
          </a:xfrm>
        </p:spPr>
        <p:txBody>
          <a:bodyPr>
            <a:noAutofit/>
          </a:bodyPr>
          <a:lstStyle/>
          <a:p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turum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tr-TR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Chiari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Malformasyonu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4" descr="sağlık bilimleri üniversites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831979" y="4564303"/>
            <a:ext cx="52794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Hüseyin Berk </a:t>
            </a: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Benek</a:t>
            </a:r>
          </a:p>
          <a:p>
            <a:pPr lvl="0" algn="ctr"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SBÜ </a:t>
            </a: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İzmir </a:t>
            </a:r>
            <a:r>
              <a:rPr lang="tr-TR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Bozyaka</a:t>
            </a: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Eğitim ve Araştırma Hastanesi</a:t>
            </a:r>
          </a:p>
          <a:p>
            <a:pPr lvl="0" algn="ctr">
              <a:defRPr/>
            </a:pP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Beyin ve Sinir Cerrahisi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1</a:t>
            </a:fld>
            <a:endParaRPr lang="x-none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55"/>
            <a:ext cx="9144000" cy="213278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5" y="5273908"/>
            <a:ext cx="1040703" cy="108244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80" y="5273909"/>
            <a:ext cx="1235003" cy="1082444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155575" y="2033578"/>
            <a:ext cx="59265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İzmir Sempozyumu     08/04/2023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2400" dirty="0"/>
          </a:p>
        </p:txBody>
      </p:sp>
      <p:sp>
        <p:nvSpPr>
          <p:cNvPr id="14" name="Dikdörtgen 13"/>
          <p:cNvSpPr/>
          <p:nvPr/>
        </p:nvSpPr>
        <p:spPr>
          <a:xfrm>
            <a:off x="346364" y="2571234"/>
            <a:ext cx="3525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8142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8935A-20FE-F04E-B35A-18802FAA5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 yaparsınız???</a:t>
            </a:r>
          </a:p>
          <a:p>
            <a:r>
              <a:rPr lang="tr-TR" alt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Ön tanılar?</a:t>
            </a:r>
          </a:p>
          <a:p>
            <a:endParaRPr lang="tr-TR" alt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alt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Tedavi?</a:t>
            </a:r>
          </a:p>
          <a:p>
            <a:r>
              <a:rPr lang="tr-TR" alt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Cerrahi??</a:t>
            </a:r>
            <a:r>
              <a:rPr lang="tr-TR" alt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tr-TR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80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A9C-3A7C-0842-95C8-19DE896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Postoperatif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Servikal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BT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49" y="1920081"/>
            <a:ext cx="4311151" cy="4300610"/>
          </a:xfrm>
        </p:spPr>
      </p:pic>
    </p:spTree>
    <p:extLst>
      <p:ext uri="{BB962C8B-B14F-4D97-AF65-F5344CB8AC3E}">
        <p14:creationId xmlns:p14="http://schemas.microsoft.com/office/powerpoint/2010/main" val="185544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A9C-3A7C-0842-95C8-19DE896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Postoperatif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Servikal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BT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1616289"/>
            <a:ext cx="3560618" cy="3560618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7" y="1616289"/>
            <a:ext cx="3574472" cy="35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3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A9C-3A7C-0842-95C8-19DE896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Postoperatif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7.gün MRI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1776416"/>
            <a:ext cx="3048000" cy="295275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4" y="1776416"/>
            <a:ext cx="3048000" cy="29527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4729166"/>
            <a:ext cx="3048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A9C-3A7C-0842-95C8-19DE896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Postoperatif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6. hafta MRI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7206"/>
            <a:ext cx="3048000" cy="295275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777206"/>
            <a:ext cx="4973053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4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A9C-3A7C-0842-95C8-19DE896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Postoperatif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ay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MRI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306151"/>
            <a:ext cx="3048000" cy="295275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1306151"/>
            <a:ext cx="3048000" cy="29527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40" y="4258901"/>
            <a:ext cx="4377430" cy="25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9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712029"/>
            <a:ext cx="8229600" cy="2414138"/>
          </a:xfrm>
        </p:spPr>
        <p:txBody>
          <a:bodyPr/>
          <a:lstStyle/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None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None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Teşekkür ederim…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513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74DB-902D-154F-8C98-889E48A1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006837" cy="1325563"/>
          </a:xfrm>
        </p:spPr>
        <p:txBody>
          <a:bodyPr>
            <a:normAutofit/>
          </a:bodyPr>
          <a:lstStyle/>
          <a:p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Hikaye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E1B9E-BF2A-684E-8952-231E4485C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38 yaşında kadın hasta</a:t>
            </a:r>
          </a:p>
          <a:p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/>
              <a:t>1 yıldır </a:t>
            </a:r>
            <a:r>
              <a:rPr lang="tr-TR" sz="2400" dirty="0" smtClean="0"/>
              <a:t>şiddetlenen </a:t>
            </a:r>
            <a:r>
              <a:rPr lang="tr-TR" sz="2400" dirty="0" err="1" smtClean="0"/>
              <a:t>başağrısı</a:t>
            </a:r>
            <a:r>
              <a:rPr lang="tr-TR" sz="2400" dirty="0" smtClean="0"/>
              <a:t>, </a:t>
            </a:r>
            <a:r>
              <a:rPr lang="tr-TR" sz="2400" dirty="0" err="1" smtClean="0"/>
              <a:t>başdönmesi</a:t>
            </a:r>
            <a:endParaRPr lang="tr-TR" sz="2400" dirty="0" smtClean="0"/>
          </a:p>
          <a:p>
            <a:r>
              <a:rPr lang="tr-TR" sz="2400" dirty="0" smtClean="0"/>
              <a:t>Bulantı, kusma</a:t>
            </a:r>
          </a:p>
          <a:p>
            <a:r>
              <a:rPr lang="tr-TR" sz="2400" dirty="0" smtClean="0"/>
              <a:t>Öksürünce ensede ağrı </a:t>
            </a:r>
            <a:r>
              <a:rPr lang="tr-TR" sz="2400" dirty="0"/>
              <a:t>ve kollarda </a:t>
            </a:r>
            <a:r>
              <a:rPr lang="tr-TR" sz="2400" dirty="0" smtClean="0"/>
              <a:t>ağrı</a:t>
            </a:r>
          </a:p>
          <a:p>
            <a:r>
              <a:rPr lang="tr-TR" sz="2400" dirty="0" err="1" smtClean="0"/>
              <a:t>Vucutta</a:t>
            </a:r>
            <a:r>
              <a:rPr lang="tr-TR" sz="2400" dirty="0" smtClean="0"/>
              <a:t> ve kollarda elektriklenme, uyuşukluk</a:t>
            </a:r>
          </a:p>
          <a:p>
            <a:r>
              <a:rPr lang="tr-TR" sz="2400" dirty="0" smtClean="0"/>
              <a:t>Ellerinde his kaybı, elinden cisimleri düşürme</a:t>
            </a:r>
          </a:p>
          <a:p>
            <a:r>
              <a:rPr lang="tr-TR" sz="2400" dirty="0" smtClean="0"/>
              <a:t>dilde uyuşukluk</a:t>
            </a:r>
          </a:p>
          <a:p>
            <a:r>
              <a:rPr lang="tr-TR" sz="2400" dirty="0" smtClean="0"/>
              <a:t>Denge bozukluğu, yürümede zorluk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05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74DB-902D-154F-8C98-889E48A1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006837" cy="1325563"/>
          </a:xfrm>
        </p:spPr>
        <p:txBody>
          <a:bodyPr>
            <a:normAutofit/>
          </a:bodyPr>
          <a:lstStyle/>
          <a:p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Hikaye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E1B9E-BF2A-684E-8952-231E4485C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Travma öyküsü yok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Bilinen kronik hastalık öyküsü yok</a:t>
            </a:r>
          </a:p>
          <a:p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A9C-3A7C-0842-95C8-19DE896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Nörolojik Muayene:</a:t>
            </a:r>
            <a:endParaRPr lang="x-non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8935A-20FE-F04E-B35A-18802FAA5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Bilinç açık, koopere, oriente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 üst ve alt ekstremite kas gücü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/5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Derin tendon refleksleri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normoaktif</a:t>
            </a:r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Patolojik refleks yok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EB1-A7C1-E94C-AA40-2C0641028495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69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A9C-3A7C-0842-95C8-19DE896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Servikal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MRI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1140547"/>
            <a:ext cx="3048000" cy="2952750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1" y="1140547"/>
            <a:ext cx="3048000" cy="29527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435" y="4093297"/>
            <a:ext cx="4246911" cy="25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A9C-3A7C-0842-95C8-19DE896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Servikal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Kontrastlı MRI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1417638"/>
            <a:ext cx="3048000" cy="2952750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1417638"/>
            <a:ext cx="3048000" cy="29527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60" y="4370388"/>
            <a:ext cx="4189662" cy="24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A9C-3A7C-0842-95C8-19DE896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Preoperatif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Servikal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BT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31" y="1600200"/>
            <a:ext cx="3222938" cy="4525963"/>
          </a:xfrm>
        </p:spPr>
      </p:pic>
    </p:spTree>
    <p:extLst>
      <p:ext uri="{BB962C8B-B14F-4D97-AF65-F5344CB8AC3E}">
        <p14:creationId xmlns:p14="http://schemas.microsoft.com/office/powerpoint/2010/main" val="325338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A9C-3A7C-0842-95C8-19DE896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MR Anjiyografi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944617"/>
            <a:ext cx="4728602" cy="3056874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75" y="1417638"/>
            <a:ext cx="3771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A9C-3A7C-0842-95C8-19DE896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SEP:</a:t>
            </a:r>
            <a:endParaRPr lang="x-non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3" y="1265238"/>
            <a:ext cx="8109147" cy="4290435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D5EB1-A7C1-E94C-AA40-2C064102849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7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9971</TotalTime>
  <Words>224</Words>
  <Application>Microsoft Office PowerPoint</Application>
  <PresentationFormat>Ekran Gösterisi (4:3)</PresentationFormat>
  <Paragraphs>65</Paragraphs>
  <Slides>16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Ofis Teması</vt:lpstr>
      <vt:lpstr>2_Ofis Teması</vt:lpstr>
      <vt:lpstr>3_Ofis Teması</vt:lpstr>
      <vt:lpstr>Oturum 1:    Chiari Malformasyonu  </vt:lpstr>
      <vt:lpstr>Hikaye</vt:lpstr>
      <vt:lpstr>Hikaye</vt:lpstr>
      <vt:lpstr>Nörolojik Muayene:</vt:lpstr>
      <vt:lpstr>Servikal MRI</vt:lpstr>
      <vt:lpstr>Servikal Kontrastlı MRI</vt:lpstr>
      <vt:lpstr>Preoperatif Servikal BT</vt:lpstr>
      <vt:lpstr>MR Anjiyografi</vt:lpstr>
      <vt:lpstr>SEP:</vt:lpstr>
      <vt:lpstr>PowerPoint Sunusu</vt:lpstr>
      <vt:lpstr>Postoperatif Servikal BT</vt:lpstr>
      <vt:lpstr>Postoperatif Servikal BT</vt:lpstr>
      <vt:lpstr>Postoperatif 7.gün MRI</vt:lpstr>
      <vt:lpstr>Postoperatif 6. hafta MRI</vt:lpstr>
      <vt:lpstr>Postoperatif 3. ay MRI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Cem Fidan</dc:creator>
  <cp:lastModifiedBy>user</cp:lastModifiedBy>
  <cp:revision>408</cp:revision>
  <dcterms:created xsi:type="dcterms:W3CDTF">2021-01-29T19:49:08Z</dcterms:created>
  <dcterms:modified xsi:type="dcterms:W3CDTF">2023-04-10T10:33:28Z</dcterms:modified>
</cp:coreProperties>
</file>