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63" r:id="rId4"/>
    <p:sldId id="258" r:id="rId5"/>
    <p:sldId id="264" r:id="rId6"/>
    <p:sldId id="265" r:id="rId7"/>
    <p:sldId id="266" r:id="rId8"/>
    <p:sldId id="257" r:id="rId9"/>
    <p:sldId id="267" r:id="rId10"/>
    <p:sldId id="268" r:id="rId11"/>
    <p:sldId id="261" r:id="rId12"/>
    <p:sldId id="259" r:id="rId13"/>
    <p:sldId id="260" r:id="rId14"/>
    <p:sldId id="269" r:id="rId15"/>
    <p:sldId id="272" r:id="rId16"/>
    <p:sldId id="271" r:id="rId17"/>
    <p:sldId id="273" r:id="rId18"/>
    <p:sldId id="274" r:id="rId19"/>
    <p:sldId id="270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66" autoAdjust="0"/>
  </p:normalViewPr>
  <p:slideViewPr>
    <p:cSldViewPr snapToGrid="0">
      <p:cViewPr varScale="1">
        <p:scale>
          <a:sx n="86" d="100"/>
          <a:sy n="86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ADA50-2330-4069-BA86-9EB4800FAC11}" type="datetimeFigureOut">
              <a:rPr lang="tr-TR" smtClean="0"/>
              <a:t>8.04.2023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F051F-BF18-48DF-823E-20D67B4AEA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044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Şekil 1a </a:t>
            </a:r>
            <a:r>
              <a:rPr lang="tr-TR" dirty="0" err="1"/>
              <a:t>mid-sagital</a:t>
            </a:r>
            <a:r>
              <a:rPr lang="tr-TR" dirty="0"/>
              <a:t> BT rekonstrüksiyonu ve Şekil 1b </a:t>
            </a:r>
            <a:r>
              <a:rPr lang="tr-TR" dirty="0" err="1"/>
              <a:t>lateral</a:t>
            </a:r>
            <a:r>
              <a:rPr lang="tr-TR" dirty="0"/>
              <a:t> </a:t>
            </a:r>
            <a:r>
              <a:rPr lang="tr-TR" dirty="0" err="1"/>
              <a:t>servikal</a:t>
            </a:r>
            <a:r>
              <a:rPr lang="tr-TR" dirty="0"/>
              <a:t> radyografi: </a:t>
            </a:r>
            <a:r>
              <a:rPr lang="tr-TR" dirty="0" err="1"/>
              <a:t>oksipital</a:t>
            </a:r>
            <a:r>
              <a:rPr lang="tr-TR" dirty="0"/>
              <a:t> </a:t>
            </a:r>
            <a:r>
              <a:rPr lang="tr-TR" dirty="0" err="1"/>
              <a:t>kondiller</a:t>
            </a:r>
            <a:r>
              <a:rPr lang="tr-TR" dirty="0"/>
              <a:t>, C1 </a:t>
            </a:r>
            <a:r>
              <a:rPr lang="tr-TR" dirty="0" err="1"/>
              <a:t>lateral</a:t>
            </a:r>
            <a:r>
              <a:rPr lang="tr-TR" dirty="0"/>
              <a:t> </a:t>
            </a:r>
            <a:r>
              <a:rPr lang="tr-TR" dirty="0" err="1"/>
              <a:t>massları</a:t>
            </a:r>
            <a:r>
              <a:rPr lang="tr-TR" dirty="0"/>
              <a:t>, C2 ve C3 vertebra gövdeleri arasındaki </a:t>
            </a:r>
            <a:r>
              <a:rPr lang="tr-TR" dirty="0" err="1"/>
              <a:t>rostral</a:t>
            </a:r>
            <a:r>
              <a:rPr lang="tr-TR" dirty="0"/>
              <a:t> </a:t>
            </a:r>
            <a:r>
              <a:rPr lang="tr-TR" dirty="0" err="1"/>
              <a:t>konjenital</a:t>
            </a:r>
            <a:r>
              <a:rPr lang="tr-TR" dirty="0"/>
              <a:t> füzyonu göstermektedir. C1 </a:t>
            </a:r>
            <a:r>
              <a:rPr lang="tr-TR" dirty="0" err="1"/>
              <a:t>posterior</a:t>
            </a:r>
            <a:r>
              <a:rPr lang="tr-TR" dirty="0"/>
              <a:t> </a:t>
            </a:r>
            <a:r>
              <a:rPr lang="tr-TR" dirty="0" err="1"/>
              <a:t>arkusu</a:t>
            </a:r>
            <a:r>
              <a:rPr lang="tr-TR" dirty="0"/>
              <a:t> asimiledir. C2 ve C3 </a:t>
            </a:r>
            <a:r>
              <a:rPr lang="tr-TR" dirty="0" err="1"/>
              <a:t>arkusları</a:t>
            </a:r>
            <a:r>
              <a:rPr lang="tr-TR" dirty="0"/>
              <a:t> tabanda füze olarak görülmektedir. Ayrıca, C5 ve C6 vertebra cisimlerinin tipik </a:t>
            </a:r>
            <a:r>
              <a:rPr lang="tr-TR" dirty="0" err="1"/>
              <a:t>Klippel</a:t>
            </a:r>
            <a:r>
              <a:rPr lang="tr-TR" dirty="0"/>
              <a:t> </a:t>
            </a:r>
            <a:r>
              <a:rPr lang="tr-TR" dirty="0" err="1"/>
              <a:t>feil</a:t>
            </a:r>
            <a:r>
              <a:rPr lang="tr-TR" dirty="0"/>
              <a:t> </a:t>
            </a:r>
            <a:r>
              <a:rPr lang="tr-TR" dirty="0" err="1"/>
              <a:t>konjenital</a:t>
            </a:r>
            <a:r>
              <a:rPr lang="tr-TR" dirty="0"/>
              <a:t> füzyonu vardır. C5 ve C6 </a:t>
            </a:r>
            <a:r>
              <a:rPr lang="tr-TR" dirty="0" err="1"/>
              <a:t>arkusları</a:t>
            </a:r>
            <a:r>
              <a:rPr lang="tr-TR" dirty="0"/>
              <a:t> tamamen füzedir. </a:t>
            </a:r>
            <a:r>
              <a:rPr lang="tr-TR" dirty="0" err="1"/>
              <a:t>Kalsifiye</a:t>
            </a:r>
            <a:r>
              <a:rPr lang="tr-TR" dirty="0"/>
              <a:t> </a:t>
            </a:r>
            <a:r>
              <a:rPr lang="tr-TR" dirty="0" err="1"/>
              <a:t>ligamentum</a:t>
            </a:r>
            <a:r>
              <a:rPr lang="tr-TR" dirty="0"/>
              <a:t> </a:t>
            </a:r>
            <a:r>
              <a:rPr lang="tr-TR" dirty="0" err="1"/>
              <a:t>flavum</a:t>
            </a:r>
            <a:r>
              <a:rPr lang="tr-TR" dirty="0"/>
              <a:t>, C7 </a:t>
            </a:r>
            <a:r>
              <a:rPr lang="tr-TR" dirty="0" err="1"/>
              <a:t>laminasının</a:t>
            </a:r>
            <a:r>
              <a:rPr lang="tr-TR" dirty="0"/>
              <a:t> </a:t>
            </a:r>
            <a:r>
              <a:rPr lang="tr-TR" dirty="0" err="1"/>
              <a:t>rostral</a:t>
            </a:r>
            <a:r>
              <a:rPr lang="tr-TR" dirty="0"/>
              <a:t> tarafında spinal kanalı sıkıştırmaktadır. C3 ve C4 vertebra gövdeleri arasında ayrıca C4 ve C5 vertebra gövdeleri arasında </a:t>
            </a:r>
            <a:r>
              <a:rPr lang="tr-TR" dirty="0" err="1"/>
              <a:t>retrolistezis</a:t>
            </a:r>
            <a:r>
              <a:rPr lang="tr-TR" dirty="0"/>
              <a:t> vardır.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F051F-BF18-48DF-823E-20D67B4AEA78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804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Biraz laterale gidersek: C4 ile C5 arasında dev bir osteofit var. Aslında buradaki en zararsız patoloji de bu. </a:t>
            </a:r>
            <a:r>
              <a:rPr lang="tr-TR" dirty="0" err="1"/>
              <a:t>Kaudale</a:t>
            </a:r>
            <a:r>
              <a:rPr lang="tr-TR" dirty="0"/>
              <a:t> indiğimizde C5-C6 hem önde hem arkada füze. Tipik </a:t>
            </a:r>
            <a:r>
              <a:rPr lang="tr-TR" dirty="0" err="1"/>
              <a:t>Klippel</a:t>
            </a:r>
            <a:r>
              <a:rPr lang="tr-TR" dirty="0"/>
              <a:t> </a:t>
            </a:r>
            <a:r>
              <a:rPr lang="tr-TR" dirty="0" err="1"/>
              <a:t>Feil</a:t>
            </a:r>
            <a:r>
              <a:rPr lang="tr-TR" dirty="0"/>
              <a:t> sendromu. Biraz daha </a:t>
            </a:r>
            <a:r>
              <a:rPr lang="tr-TR" dirty="0" err="1"/>
              <a:t>kaudale</a:t>
            </a:r>
            <a:r>
              <a:rPr lang="tr-TR" dirty="0"/>
              <a:t> indiğimizde C5-C6 birleşim noktasından C7’ye uzanan dev bir </a:t>
            </a:r>
            <a:r>
              <a:rPr lang="tr-TR" dirty="0" err="1"/>
              <a:t>ligamentum</a:t>
            </a:r>
            <a:r>
              <a:rPr lang="tr-TR" dirty="0"/>
              <a:t> </a:t>
            </a:r>
            <a:r>
              <a:rPr lang="tr-TR" dirty="0" err="1"/>
              <a:t>flavum</a:t>
            </a:r>
            <a:r>
              <a:rPr lang="tr-TR" dirty="0"/>
              <a:t> </a:t>
            </a:r>
            <a:r>
              <a:rPr lang="tr-TR" dirty="0" err="1"/>
              <a:t>ossifikasyonunun</a:t>
            </a:r>
            <a:r>
              <a:rPr lang="tr-TR" dirty="0"/>
              <a:t> spinal kanalı ileri derecede daralttığını görüyoruz.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F051F-BF18-48DF-823E-20D67B4AEA78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460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Şekil 2a ve 2b: T2-ağırlıklı </a:t>
            </a:r>
            <a:r>
              <a:rPr lang="tr-TR" dirty="0" err="1"/>
              <a:t>sagital</a:t>
            </a:r>
            <a:r>
              <a:rPr lang="tr-TR" dirty="0"/>
              <a:t> MRG kesitleri </a:t>
            </a:r>
            <a:r>
              <a:rPr lang="tr-TR" dirty="0" err="1"/>
              <a:t>servikal</a:t>
            </a:r>
            <a:r>
              <a:rPr lang="tr-TR" dirty="0"/>
              <a:t> </a:t>
            </a:r>
            <a:r>
              <a:rPr lang="tr-TR" dirty="0" err="1"/>
              <a:t>stenozu</a:t>
            </a:r>
            <a:r>
              <a:rPr lang="tr-TR" dirty="0"/>
              <a:t> ve omurilikte sinyal artışını gösteriyor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F051F-BF18-48DF-823E-20D67B4AEA78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0973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Şekil 5a: </a:t>
            </a:r>
            <a:r>
              <a:rPr lang="tr-TR" dirty="0" err="1"/>
              <a:t>Lateral</a:t>
            </a:r>
            <a:r>
              <a:rPr lang="tr-TR" dirty="0"/>
              <a:t> ve 5b: A-P direkt </a:t>
            </a:r>
            <a:r>
              <a:rPr lang="tr-TR" dirty="0" err="1"/>
              <a:t>grafiler</a:t>
            </a:r>
            <a:r>
              <a:rPr lang="tr-TR" dirty="0"/>
              <a:t> </a:t>
            </a:r>
            <a:r>
              <a:rPr lang="tr-TR" dirty="0" err="1"/>
              <a:t>servikal</a:t>
            </a:r>
            <a:r>
              <a:rPr lang="tr-TR" dirty="0"/>
              <a:t> stabilizasyonu göstermektedir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F051F-BF18-48DF-823E-20D67B4AEA78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2029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Şekil</a:t>
            </a:r>
            <a:r>
              <a:rPr lang="en-US" dirty="0"/>
              <a:t> 3a: Mid-</a:t>
            </a:r>
            <a:r>
              <a:rPr lang="en-US" dirty="0" err="1"/>
              <a:t>sagital</a:t>
            </a:r>
            <a:r>
              <a:rPr lang="en-US" dirty="0"/>
              <a:t> BT </a:t>
            </a:r>
            <a:r>
              <a:rPr lang="en-US" dirty="0" err="1"/>
              <a:t>rekonstrüksiyonu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Şekil</a:t>
            </a:r>
            <a:r>
              <a:rPr lang="en-US" dirty="0"/>
              <a:t> 3b: T2-ağırlıklı </a:t>
            </a:r>
            <a:r>
              <a:rPr lang="en-US" dirty="0" err="1"/>
              <a:t>sagital</a:t>
            </a:r>
            <a:r>
              <a:rPr lang="en-US" dirty="0"/>
              <a:t> MRG spinal </a:t>
            </a:r>
            <a:r>
              <a:rPr lang="en-US" dirty="0" err="1"/>
              <a:t>kanalın</a:t>
            </a:r>
            <a:r>
              <a:rPr lang="en-US" dirty="0"/>
              <a:t> </a:t>
            </a:r>
            <a:r>
              <a:rPr lang="en-US" dirty="0" err="1"/>
              <a:t>dekompresyonunu</a:t>
            </a:r>
            <a:r>
              <a:rPr lang="en-US" dirty="0"/>
              <a:t> </a:t>
            </a:r>
            <a:r>
              <a:rPr lang="en-US" dirty="0" err="1"/>
              <a:t>göstermekte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F051F-BF18-48DF-823E-20D67B4AEA78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4871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Şekil 4a </a:t>
            </a:r>
            <a:r>
              <a:rPr lang="tr-TR" dirty="0" err="1"/>
              <a:t>and</a:t>
            </a:r>
            <a:r>
              <a:rPr lang="tr-TR" dirty="0"/>
              <a:t> 4b Show </a:t>
            </a:r>
            <a:r>
              <a:rPr lang="tr-TR" dirty="0" err="1"/>
              <a:t>intralaminar</a:t>
            </a:r>
            <a:r>
              <a:rPr lang="tr-TR" dirty="0"/>
              <a:t> C2 </a:t>
            </a:r>
            <a:r>
              <a:rPr lang="tr-TR" dirty="0" err="1"/>
              <a:t>screws</a:t>
            </a:r>
            <a:r>
              <a:rPr lang="tr-TR" dirty="0"/>
              <a:t>. Şekil 4c </a:t>
            </a:r>
            <a:r>
              <a:rPr lang="tr-TR" dirty="0" err="1"/>
              <a:t>and</a:t>
            </a:r>
            <a:r>
              <a:rPr lang="tr-TR" dirty="0"/>
              <a:t> 4d Show </a:t>
            </a:r>
            <a:r>
              <a:rPr lang="tr-TR" dirty="0" err="1"/>
              <a:t>intralaminar</a:t>
            </a:r>
            <a:r>
              <a:rPr lang="tr-TR" dirty="0"/>
              <a:t> C7 </a:t>
            </a:r>
            <a:r>
              <a:rPr lang="tr-TR" dirty="0" err="1"/>
              <a:t>screws</a:t>
            </a:r>
            <a:r>
              <a:rPr lang="tr-TR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F051F-BF18-48DF-823E-20D67B4AEA78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310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E845CF-08EF-4FD9-9F32-F8954ACB1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9A9970F-5E32-432B-920B-8ECBE61AA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C4A445C-01C4-4798-9A09-268E21CE6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08D-0B3A-41A2-8B19-C4FBF71E3C50}" type="datetimeFigureOut">
              <a:rPr lang="tr-TR" smtClean="0"/>
              <a:t>8.04.2023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B0C449A-236E-49DE-B239-108AAB8F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3D8F1E-1E8D-487A-8F6C-FA76BE3D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0713-B294-4C17-B372-781CA4E231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12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365889-2471-48F1-A543-DBCEE1C01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335C202-8943-4B84-969B-30E7AC103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83D14CA-A853-48F0-91F1-20AF0AE5C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08D-0B3A-41A2-8B19-C4FBF71E3C50}" type="datetimeFigureOut">
              <a:rPr lang="tr-TR" smtClean="0"/>
              <a:t>8.04.2023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86C70E3-7558-4189-862F-4289DC4B6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BEE5AC2-3825-4A03-80F1-2235DE9E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0713-B294-4C17-B372-781CA4E231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96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8A7B097-5043-4035-93D3-D239C70F1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4F8AEB5-ADF3-4333-98FC-1B9C4A0FC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6B4DE7-FD14-439D-93B7-387B2A949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08D-0B3A-41A2-8B19-C4FBF71E3C50}" type="datetimeFigureOut">
              <a:rPr lang="tr-TR" smtClean="0"/>
              <a:t>8.04.2023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C19095-80F8-4C55-B604-F28217E5B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60B3E23-2B7A-4206-9603-06CD8F568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0713-B294-4C17-B372-781CA4E231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03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080C5A-8E66-4BA4-8C29-2456E3BEC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24CF5F-160C-4D2B-B30B-9F86322A6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957C72-06DE-473D-B7C0-746C9D6B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08D-0B3A-41A2-8B19-C4FBF71E3C50}" type="datetimeFigureOut">
              <a:rPr lang="tr-TR" smtClean="0"/>
              <a:t>8.04.2023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1D3504-9D66-4880-8177-9F2205B7B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BA4B9C-91B4-40C6-B571-6F02B419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0713-B294-4C17-B372-781CA4E231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034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27B7CA-683F-4D0C-AB87-E37BDD0A7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83516A3-AF28-4259-8529-65814D7D8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DC7CA0D-28BC-4627-AD8E-1FC915E1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08D-0B3A-41A2-8B19-C4FBF71E3C50}" type="datetimeFigureOut">
              <a:rPr lang="tr-TR" smtClean="0"/>
              <a:t>8.04.2023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F727CF-061F-4424-99A8-DB72A3B94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A4BD7B6-A553-4999-B24F-01DAB6DC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0713-B294-4C17-B372-781CA4E231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68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BB7928-B2BE-488D-98DC-017C78E3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BB2603-89DB-4524-8A75-6353DBB60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DAB7CA4-5D49-4EDD-99FD-05482D022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26E7413-DB88-4200-B5CD-D1463B21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08D-0B3A-41A2-8B19-C4FBF71E3C50}" type="datetimeFigureOut">
              <a:rPr lang="tr-TR" smtClean="0"/>
              <a:t>8.04.2023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83D8120-FE0A-41FA-8647-9317EDEF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2566AFA-5B1B-438A-9E0B-D7AC052B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0713-B294-4C17-B372-781CA4E231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578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F24190-9C87-4461-8B08-E2E70B0F1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71C419E-AE26-4FCE-8822-55BF3B9BA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7C7F744-BB5F-4BE7-A4D5-6861860AF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35805EE-E80D-4CBE-BE91-9645E88AB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35A746F-DAAE-4C33-939F-9703E6D84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830DAD2-223A-4436-A7DD-D66391DE2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08D-0B3A-41A2-8B19-C4FBF71E3C50}" type="datetimeFigureOut">
              <a:rPr lang="tr-TR" smtClean="0"/>
              <a:t>8.04.2023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2F010E0-7AEE-4404-A724-ABEBC244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7AA23BF-8E4C-44A0-96CC-3C13A5FB9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0713-B294-4C17-B372-781CA4E231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245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B69F21-AD95-49BC-9863-4D44001F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9FB4653-CD71-45DE-BA83-67234A1C0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08D-0B3A-41A2-8B19-C4FBF71E3C50}" type="datetimeFigureOut">
              <a:rPr lang="tr-TR" smtClean="0"/>
              <a:t>8.04.2023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C69017D-F56D-4CC0-811D-802191815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A85FB55-B10F-4BA6-B00B-58B52020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0713-B294-4C17-B372-781CA4E231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10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2B1C512-EBC6-4748-A7D1-9125AFAE0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08D-0B3A-41A2-8B19-C4FBF71E3C50}" type="datetimeFigureOut">
              <a:rPr lang="tr-TR" smtClean="0"/>
              <a:t>8.04.2023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9794DA4-64ED-41D4-BFDF-6F44F1D7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3A4ECFB-4FF1-418D-86B2-1C969416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0713-B294-4C17-B372-781CA4E231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39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D5A571-A043-455D-904A-A5B0BDBE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A03279-9EE9-43E2-B476-70E84F836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7B278F3-76DD-4F00-BED4-AA0A834B3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EF2FE5B-AA72-4CF4-A478-6A976B325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08D-0B3A-41A2-8B19-C4FBF71E3C50}" type="datetimeFigureOut">
              <a:rPr lang="tr-TR" smtClean="0"/>
              <a:t>8.04.2023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D35A6F6-DD85-450D-A0AB-A244D26C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BEE0FA6-1EF2-4FCD-BC2E-B03B3C2EA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0713-B294-4C17-B372-781CA4E231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905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9D8DC6-AA8C-43EB-AAF7-1268A96B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6081558-374A-44D5-A208-11DCDC0F6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43D3634-274E-44CD-B017-463C60183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47E6786-E5ED-4934-9923-B6ED40568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08D-0B3A-41A2-8B19-C4FBF71E3C50}" type="datetimeFigureOut">
              <a:rPr lang="tr-TR" smtClean="0"/>
              <a:t>8.04.2023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5574C24-D588-4EC0-A890-BD6A15DE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F88A962-F769-43A0-9E2C-559B4A81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0713-B294-4C17-B372-781CA4E231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63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34FE92D-A3F4-475A-B681-3C90CA27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8819843-EE00-443D-941F-DEF464CC1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9A1BD3-B9FF-4070-ACDB-6FFC3C77E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0508D-0B3A-41A2-8B19-C4FBF71E3C50}" type="datetimeFigureOut">
              <a:rPr lang="tr-TR" smtClean="0"/>
              <a:t>8.04.2023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BC32AC3-82FB-4DBC-81E1-BA223388C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153CFCE-A522-45AD-8638-45F9A70F5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40713-B294-4C17-B372-781CA4E231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684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C0BEC3-6257-4CC2-91C9-64986DE67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2390" y="622928"/>
            <a:ext cx="9946888" cy="1655762"/>
          </a:xfrm>
        </p:spPr>
        <p:txBody>
          <a:bodyPr>
            <a:normAutofit/>
          </a:bodyPr>
          <a:lstStyle/>
          <a:p>
            <a:r>
              <a:rPr lang="tr-TR" sz="5000" dirty="0"/>
              <a:t>Konjenital Servikal Vertebra Anomalisi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14E3073-5597-49D7-AB90-2C9FE828B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5249" y="2601119"/>
            <a:ext cx="9144000" cy="1655762"/>
          </a:xfrm>
        </p:spPr>
        <p:txBody>
          <a:bodyPr/>
          <a:lstStyle/>
          <a:p>
            <a:r>
              <a:rPr lang="tr-TR" dirty="0"/>
              <a:t>Prof. Dr. Hasan Kamil Sucu</a:t>
            </a:r>
          </a:p>
        </p:txBody>
      </p:sp>
      <p:pic>
        <p:nvPicPr>
          <p:cNvPr id="5" name="Resim 4" descr="metin, işaret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08D9E0F7-A63B-8B2F-9E05-F9D7165029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25203" r="4121" b="30407"/>
          <a:stretch/>
        </p:blipFill>
        <p:spPr>
          <a:xfrm>
            <a:off x="8457485" y="2921620"/>
            <a:ext cx="3734515" cy="39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70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E10024-24F7-DD9A-A069-F6C52857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Ameliyat; Dekompresyon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C8C67A-95B0-116D-8667-21CF1B971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C4-C5-C6 total laminektomi</a:t>
            </a:r>
          </a:p>
          <a:p>
            <a:r>
              <a:rPr lang="tr-TR" dirty="0"/>
              <a:t>C3 alt </a:t>
            </a:r>
            <a:r>
              <a:rPr lang="tr-TR" dirty="0" err="1"/>
              <a:t>hemilaminektomi</a:t>
            </a:r>
            <a:endParaRPr lang="tr-TR" dirty="0"/>
          </a:p>
          <a:p>
            <a:r>
              <a:rPr lang="tr-TR" dirty="0"/>
              <a:t>C7 üst </a:t>
            </a:r>
            <a:r>
              <a:rPr lang="tr-TR" dirty="0" err="1"/>
              <a:t>hemilaminektomi</a:t>
            </a:r>
            <a:endParaRPr lang="tr-TR" dirty="0"/>
          </a:p>
          <a:p>
            <a:r>
              <a:rPr lang="tr-TR" dirty="0" err="1"/>
              <a:t>Ossifiye</a:t>
            </a:r>
            <a:r>
              <a:rPr lang="tr-TR" dirty="0"/>
              <a:t> </a:t>
            </a:r>
            <a:r>
              <a:rPr lang="tr-TR" dirty="0" err="1"/>
              <a:t>ligamentum</a:t>
            </a:r>
            <a:r>
              <a:rPr lang="tr-TR" dirty="0"/>
              <a:t> </a:t>
            </a:r>
            <a:r>
              <a:rPr lang="tr-TR" dirty="0" err="1"/>
              <a:t>flavum</a:t>
            </a:r>
            <a:r>
              <a:rPr lang="tr-TR" dirty="0"/>
              <a:t> </a:t>
            </a:r>
            <a:r>
              <a:rPr lang="tr-TR" dirty="0" err="1"/>
              <a:t>durayla</a:t>
            </a:r>
            <a:r>
              <a:rPr lang="tr-TR" dirty="0"/>
              <a:t> birlikte </a:t>
            </a:r>
            <a:r>
              <a:rPr lang="tr-TR" dirty="0" err="1"/>
              <a:t>rezeke</a:t>
            </a:r>
            <a:endParaRPr lang="tr-TR" dirty="0"/>
          </a:p>
          <a:p>
            <a:r>
              <a:rPr lang="tr-TR" dirty="0" err="1"/>
              <a:t>Fasyal</a:t>
            </a:r>
            <a:r>
              <a:rPr lang="tr-TR" dirty="0"/>
              <a:t> greft ile </a:t>
            </a:r>
            <a:r>
              <a:rPr lang="tr-TR" dirty="0" err="1"/>
              <a:t>duraplasti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1844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981B39-837B-4FF4-B90E-090427B1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053E5869-B7B4-4C85-8F55-A6F04DBB4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0" t="6441" r="9861"/>
          <a:stretch/>
        </p:blipFill>
        <p:spPr>
          <a:xfrm>
            <a:off x="73742" y="0"/>
            <a:ext cx="6059129" cy="6858000"/>
          </a:xfrm>
        </p:spPr>
      </p:pic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FF7F2D69-D320-4DFF-8D70-41B61FCB57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5341" r="20710" b="19675"/>
          <a:stretch/>
        </p:blipFill>
        <p:spPr>
          <a:xfrm>
            <a:off x="6132871" y="0"/>
            <a:ext cx="6059129" cy="6858000"/>
          </a:xfrm>
          <a:prstGeom prst="rect">
            <a:avLst/>
          </a:prstGeom>
        </p:spPr>
      </p:pic>
      <p:cxnSp>
        <p:nvCxnSpPr>
          <p:cNvPr id="3" name="Düz Ok Bağlayıcısı 2">
            <a:extLst>
              <a:ext uri="{FF2B5EF4-FFF2-40B4-BE49-F238E27FC236}">
                <a16:creationId xmlns:a16="http://schemas.microsoft.com/office/drawing/2014/main" id="{F98E02A8-2088-5FA2-94C6-2E2BFE86D80B}"/>
              </a:ext>
            </a:extLst>
          </p:cNvPr>
          <p:cNvCxnSpPr>
            <a:cxnSpLocks/>
          </p:cNvCxnSpPr>
          <p:nvPr/>
        </p:nvCxnSpPr>
        <p:spPr>
          <a:xfrm>
            <a:off x="7464596" y="2012100"/>
            <a:ext cx="1779160" cy="199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922C9EC-C82B-802D-3778-756C70B4E072}"/>
              </a:ext>
            </a:extLst>
          </p:cNvPr>
          <p:cNvSpPr txBox="1"/>
          <p:nvPr/>
        </p:nvSpPr>
        <p:spPr>
          <a:xfrm>
            <a:off x="11256433" y="2269113"/>
            <a:ext cx="1001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32.0 mm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4F659FEB-3F40-7547-CF29-239A9E7926A3}"/>
              </a:ext>
            </a:extLst>
          </p:cNvPr>
          <p:cNvSpPr txBox="1"/>
          <p:nvPr/>
        </p:nvSpPr>
        <p:spPr>
          <a:xfrm>
            <a:off x="6465460" y="1805948"/>
            <a:ext cx="116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34.0 mm</a:t>
            </a:r>
            <a:endParaRPr lang="tr-TR" dirty="0">
              <a:solidFill>
                <a:srgbClr val="FFFF00"/>
              </a:solidFill>
            </a:endParaRPr>
          </a:p>
        </p:txBody>
      </p: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ED22B0DA-DF1E-1AA3-3C5A-0F72211BBCD6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9855200" y="2055813"/>
            <a:ext cx="1401233" cy="39796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>
            <a:extLst>
              <a:ext uri="{FF2B5EF4-FFF2-40B4-BE49-F238E27FC236}">
                <a16:creationId xmlns:a16="http://schemas.microsoft.com/office/drawing/2014/main" id="{CBFF6D23-DC21-CCA4-7B1D-D840CF2E9ED9}"/>
              </a:ext>
            </a:extLst>
          </p:cNvPr>
          <p:cNvCxnSpPr>
            <a:cxnSpLocks/>
          </p:cNvCxnSpPr>
          <p:nvPr/>
        </p:nvCxnSpPr>
        <p:spPr>
          <a:xfrm flipH="1" flipV="1">
            <a:off x="9281859" y="4248190"/>
            <a:ext cx="1498600" cy="36933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4945EBB2-CE95-4A54-C66E-A66744308B38}"/>
              </a:ext>
            </a:extLst>
          </p:cNvPr>
          <p:cNvCxnSpPr>
            <a:cxnSpLocks/>
          </p:cNvCxnSpPr>
          <p:nvPr/>
        </p:nvCxnSpPr>
        <p:spPr>
          <a:xfrm>
            <a:off x="7789333" y="3955535"/>
            <a:ext cx="1354666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C801BB01-06AE-1945-3A6F-8845518E00EE}"/>
              </a:ext>
            </a:extLst>
          </p:cNvPr>
          <p:cNvSpPr txBox="1"/>
          <p:nvPr/>
        </p:nvSpPr>
        <p:spPr>
          <a:xfrm>
            <a:off x="6713615" y="3770869"/>
            <a:ext cx="1001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32.0 mm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FC566868-231F-224E-06F9-0CC140680808}"/>
              </a:ext>
            </a:extLst>
          </p:cNvPr>
          <p:cNvSpPr txBox="1"/>
          <p:nvPr/>
        </p:nvSpPr>
        <p:spPr>
          <a:xfrm>
            <a:off x="10853037" y="4494439"/>
            <a:ext cx="1001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30.0 mm</a:t>
            </a:r>
            <a:endParaRPr lang="tr-TR" dirty="0">
              <a:solidFill>
                <a:srgbClr val="FFFF00"/>
              </a:solidFill>
            </a:endParaRPr>
          </a:p>
        </p:txBody>
      </p: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id="{50D418DA-D3E2-76E3-ED35-E33D98D7E9AC}"/>
              </a:ext>
            </a:extLst>
          </p:cNvPr>
          <p:cNvCxnSpPr>
            <a:cxnSpLocks/>
          </p:cNvCxnSpPr>
          <p:nvPr/>
        </p:nvCxnSpPr>
        <p:spPr>
          <a:xfrm flipH="1" flipV="1">
            <a:off x="10126133" y="2609810"/>
            <a:ext cx="990600" cy="25973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32242418-2918-E959-A985-8AA0541A364D}"/>
              </a:ext>
            </a:extLst>
          </p:cNvPr>
          <p:cNvSpPr txBox="1"/>
          <p:nvPr/>
        </p:nvSpPr>
        <p:spPr>
          <a:xfrm>
            <a:off x="11105808" y="2794476"/>
            <a:ext cx="1001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16.0 mm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D0EFAFE5-48EF-041E-33DD-566E940DFD50}"/>
              </a:ext>
            </a:extLst>
          </p:cNvPr>
          <p:cNvSpPr txBox="1"/>
          <p:nvPr/>
        </p:nvSpPr>
        <p:spPr>
          <a:xfrm>
            <a:off x="7292841" y="2251272"/>
            <a:ext cx="1001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16.0 mm</a:t>
            </a:r>
            <a:endParaRPr lang="tr-TR" dirty="0">
              <a:solidFill>
                <a:srgbClr val="FFFF00"/>
              </a:solidFill>
            </a:endParaRPr>
          </a:p>
        </p:txBody>
      </p:sp>
      <p:cxnSp>
        <p:nvCxnSpPr>
          <p:cNvPr id="34" name="Düz Ok Bağlayıcısı 33">
            <a:extLst>
              <a:ext uri="{FF2B5EF4-FFF2-40B4-BE49-F238E27FC236}">
                <a16:creationId xmlns:a16="http://schemas.microsoft.com/office/drawing/2014/main" id="{DE1B5039-C119-AAFE-2803-E40AD4D0919B}"/>
              </a:ext>
            </a:extLst>
          </p:cNvPr>
          <p:cNvCxnSpPr>
            <a:cxnSpLocks/>
          </p:cNvCxnSpPr>
          <p:nvPr/>
        </p:nvCxnSpPr>
        <p:spPr>
          <a:xfrm flipV="1">
            <a:off x="8294366" y="2412544"/>
            <a:ext cx="442477" cy="7131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12C9109D-07F7-98CA-9180-3D3816109704}"/>
              </a:ext>
            </a:extLst>
          </p:cNvPr>
          <p:cNvSpPr txBox="1"/>
          <p:nvPr/>
        </p:nvSpPr>
        <p:spPr>
          <a:xfrm>
            <a:off x="7112546" y="2772588"/>
            <a:ext cx="1001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20.0 mm</a:t>
            </a:r>
            <a:endParaRPr lang="tr-TR" dirty="0">
              <a:solidFill>
                <a:srgbClr val="FFFF00"/>
              </a:solidFill>
            </a:endParaRPr>
          </a:p>
        </p:txBody>
      </p:sp>
      <p:cxnSp>
        <p:nvCxnSpPr>
          <p:cNvPr id="38" name="Düz Ok Bağlayıcısı 37">
            <a:extLst>
              <a:ext uri="{FF2B5EF4-FFF2-40B4-BE49-F238E27FC236}">
                <a16:creationId xmlns:a16="http://schemas.microsoft.com/office/drawing/2014/main" id="{BCC23174-EFB2-8227-E5E7-DA0743EF7D4D}"/>
              </a:ext>
            </a:extLst>
          </p:cNvPr>
          <p:cNvCxnSpPr>
            <a:cxnSpLocks/>
          </p:cNvCxnSpPr>
          <p:nvPr/>
        </p:nvCxnSpPr>
        <p:spPr>
          <a:xfrm flipV="1">
            <a:off x="8114071" y="2933860"/>
            <a:ext cx="442477" cy="7131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CCB0DB9B-4653-F1A8-57D9-D749DAA5A280}"/>
              </a:ext>
            </a:extLst>
          </p:cNvPr>
          <p:cNvSpPr txBox="1"/>
          <p:nvPr/>
        </p:nvSpPr>
        <p:spPr>
          <a:xfrm>
            <a:off x="7049660" y="3264791"/>
            <a:ext cx="1001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18.0 mm</a:t>
            </a:r>
            <a:endParaRPr lang="tr-TR" dirty="0">
              <a:solidFill>
                <a:srgbClr val="FFFF00"/>
              </a:solidFill>
            </a:endParaRPr>
          </a:p>
        </p:txBody>
      </p:sp>
      <p:cxnSp>
        <p:nvCxnSpPr>
          <p:cNvPr id="40" name="Düz Ok Bağlayıcısı 39">
            <a:extLst>
              <a:ext uri="{FF2B5EF4-FFF2-40B4-BE49-F238E27FC236}">
                <a16:creationId xmlns:a16="http://schemas.microsoft.com/office/drawing/2014/main" id="{2B22A701-A84A-8EA4-7C01-912177E0310E}"/>
              </a:ext>
            </a:extLst>
          </p:cNvPr>
          <p:cNvCxnSpPr>
            <a:cxnSpLocks/>
          </p:cNvCxnSpPr>
          <p:nvPr/>
        </p:nvCxnSpPr>
        <p:spPr>
          <a:xfrm flipV="1">
            <a:off x="8051185" y="3426063"/>
            <a:ext cx="442477" cy="7131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Düz Ok Bağlayıcısı 45">
            <a:extLst>
              <a:ext uri="{FF2B5EF4-FFF2-40B4-BE49-F238E27FC236}">
                <a16:creationId xmlns:a16="http://schemas.microsoft.com/office/drawing/2014/main" id="{84431C1E-9A58-5EF2-BEF3-52CC67D2FC88}"/>
              </a:ext>
            </a:extLst>
          </p:cNvPr>
          <p:cNvCxnSpPr>
            <a:cxnSpLocks/>
          </p:cNvCxnSpPr>
          <p:nvPr/>
        </p:nvCxnSpPr>
        <p:spPr>
          <a:xfrm flipH="1" flipV="1">
            <a:off x="10107970" y="3284478"/>
            <a:ext cx="990600" cy="25973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06A759B2-CD73-4984-18C0-92FC47DA2A16}"/>
              </a:ext>
            </a:extLst>
          </p:cNvPr>
          <p:cNvSpPr txBox="1"/>
          <p:nvPr/>
        </p:nvSpPr>
        <p:spPr>
          <a:xfrm>
            <a:off x="11087645" y="3469144"/>
            <a:ext cx="1001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18.0 mm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66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8BFEDE-8314-47BA-9F7E-CAE2E7E65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5BAEA1D9-91A1-4310-8AAA-E024CE4F9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5" t="8352" r="12086" b="8228"/>
          <a:stretch/>
        </p:blipFill>
        <p:spPr>
          <a:xfrm>
            <a:off x="135465" y="-37130"/>
            <a:ext cx="5943600" cy="6895130"/>
          </a:xfrm>
        </p:spPr>
      </p:pic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1AE013D6-E28F-4672-9770-5E7FDF22E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8290" r="17219"/>
          <a:stretch/>
        </p:blipFill>
        <p:spPr>
          <a:xfrm>
            <a:off x="6163735" y="0"/>
            <a:ext cx="5943600" cy="689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2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A2D1DB-DCE3-4058-85EA-E1EB9F3C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3CBA7A57-3E8B-445B-8BEF-2AA90FED4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4"/>
          <a:stretch/>
        </p:blipFill>
        <p:spPr>
          <a:xfrm>
            <a:off x="1532842" y="0"/>
            <a:ext cx="3906982" cy="3429000"/>
          </a:xfrm>
        </p:spPr>
      </p:pic>
      <p:pic>
        <p:nvPicPr>
          <p:cNvPr id="7" name="Resim 6" descr="karanlık, siyah içeren bir resim&#10;&#10;Açıklama otomatik olarak oluşturuldu">
            <a:extLst>
              <a:ext uri="{FF2B5EF4-FFF2-40B4-BE49-F238E27FC236}">
                <a16:creationId xmlns:a16="http://schemas.microsoft.com/office/drawing/2014/main" id="{E1CD4E46-8888-4279-8E19-F275065990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4"/>
          <a:stretch/>
        </p:blipFill>
        <p:spPr>
          <a:xfrm>
            <a:off x="6093436" y="-23812"/>
            <a:ext cx="3906982" cy="3429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9F1FF2E-7793-4FFB-91F7-87E8589A8A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9" b="2831"/>
          <a:stretch/>
        </p:blipFill>
        <p:spPr>
          <a:xfrm>
            <a:off x="1532841" y="3646446"/>
            <a:ext cx="3906983" cy="3211552"/>
          </a:xfrm>
          <a:prstGeom prst="rect">
            <a:avLst/>
          </a:prstGeom>
        </p:spPr>
      </p:pic>
      <p:pic>
        <p:nvPicPr>
          <p:cNvPr id="11" name="Resim 10" descr="balta içeren bir resim&#10;&#10;Açıklama otomatik olarak oluşturuldu">
            <a:extLst>
              <a:ext uri="{FF2B5EF4-FFF2-40B4-BE49-F238E27FC236}">
                <a16:creationId xmlns:a16="http://schemas.microsoft.com/office/drawing/2014/main" id="{B503D6A6-1106-4787-8686-92CB4D1FDD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0"/>
          <a:stretch/>
        </p:blipFill>
        <p:spPr>
          <a:xfrm>
            <a:off x="6093435" y="3646447"/>
            <a:ext cx="3906983" cy="321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65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BEE730-7F01-5C27-E86F-35CA9BF1E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Postop</a:t>
            </a:r>
            <a:r>
              <a:rPr lang="tr-TR" dirty="0"/>
              <a:t> (Erken Dönem)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4DB947-7043-77AD-F506-B83D54DDD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Motor kuvvet aynı</a:t>
            </a:r>
          </a:p>
          <a:p>
            <a:r>
              <a:rPr lang="tr-TR" dirty="0"/>
              <a:t>Sağ omuz ağrısı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1212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619F88-6753-29A4-1161-615558F86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Stabilizasyon?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613FC0-B512-060A-D3D6-7C2A9FFED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Konjenital füzyon anomalileri birden fazla düzeyde</a:t>
            </a:r>
          </a:p>
          <a:p>
            <a:r>
              <a:rPr lang="tr-TR" dirty="0"/>
              <a:t>Füzyon seviyelerinde omurilik </a:t>
            </a:r>
            <a:r>
              <a:rPr lang="tr-TR" dirty="0" err="1"/>
              <a:t>hiperintensiteleri</a:t>
            </a:r>
            <a:endParaRPr lang="tr-TR" dirty="0"/>
          </a:p>
          <a:p>
            <a:r>
              <a:rPr lang="tr-TR" dirty="0"/>
              <a:t>C3-C4 ve C4-C5 </a:t>
            </a:r>
            <a:r>
              <a:rPr lang="tr-TR" dirty="0" err="1"/>
              <a:t>retrolistezis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7396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D0494F-279B-BBEB-605C-86C13D76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Lateral </a:t>
            </a:r>
            <a:r>
              <a:rPr lang="tr-TR" dirty="0" err="1"/>
              <a:t>mass</a:t>
            </a:r>
            <a:r>
              <a:rPr lang="tr-TR" dirty="0"/>
              <a:t> + </a:t>
            </a:r>
            <a:r>
              <a:rPr lang="tr-TR" dirty="0" err="1"/>
              <a:t>İntralaminer</a:t>
            </a:r>
            <a:r>
              <a:rPr lang="tr-TR" dirty="0"/>
              <a:t> vida?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C9405E-4157-D89F-82F4-A640D8B85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Bazı lateral </a:t>
            </a:r>
            <a:r>
              <a:rPr lang="tr-TR" dirty="0" err="1"/>
              <a:t>masslar</a:t>
            </a:r>
            <a:r>
              <a:rPr lang="tr-TR" dirty="0"/>
              <a:t> </a:t>
            </a:r>
            <a:r>
              <a:rPr lang="tr-TR" dirty="0" err="1"/>
              <a:t>rudimante</a:t>
            </a:r>
            <a:endParaRPr lang="tr-TR" dirty="0"/>
          </a:p>
          <a:p>
            <a:r>
              <a:rPr lang="tr-TR" dirty="0"/>
              <a:t>Bazı korpuslar ufak</a:t>
            </a:r>
          </a:p>
        </p:txBody>
      </p:sp>
    </p:spTree>
    <p:extLst>
      <p:ext uri="{BB962C8B-B14F-4D97-AF65-F5344CB8AC3E}">
        <p14:creationId xmlns:p14="http://schemas.microsoft.com/office/powerpoint/2010/main" val="4283271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0F0FA5-8B09-118A-9C64-FEC247E4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Posterior Servikal Stabilizasyon Seçenekleri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212D05-2BDF-3A84-A4DD-B9B86BCFE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Pedikül vidası</a:t>
            </a:r>
          </a:p>
          <a:p>
            <a:r>
              <a:rPr lang="tr-TR" dirty="0"/>
              <a:t>Lateral </a:t>
            </a:r>
            <a:r>
              <a:rPr lang="tr-TR" dirty="0" err="1"/>
              <a:t>mass</a:t>
            </a:r>
            <a:r>
              <a:rPr lang="tr-TR" dirty="0"/>
              <a:t> vidası</a:t>
            </a:r>
          </a:p>
          <a:p>
            <a:r>
              <a:rPr lang="tr-TR" dirty="0" err="1"/>
              <a:t>İntralaminar</a:t>
            </a:r>
            <a:r>
              <a:rPr lang="tr-TR" dirty="0"/>
              <a:t> vida</a:t>
            </a:r>
          </a:p>
          <a:p>
            <a:r>
              <a:rPr lang="tr-TR" dirty="0" err="1"/>
              <a:t>Transfaset</a:t>
            </a:r>
            <a:r>
              <a:rPr lang="tr-TR" dirty="0"/>
              <a:t> </a:t>
            </a:r>
            <a:r>
              <a:rPr lang="tr-TR" dirty="0" err="1"/>
              <a:t>vid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9952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905718-C580-6207-92D2-C6D71858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Hayat Kurtarıcı: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FE5798-1444-36FE-B9EB-47CA62784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Tüm temel tekniklere hakimiyet</a:t>
            </a:r>
          </a:p>
          <a:p>
            <a:r>
              <a:rPr lang="tr-TR" dirty="0"/>
              <a:t>Bir teknik başarısız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Diğer tekniğe geçmek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4552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6459DA-DD35-3213-91D0-16B9EFAB9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E154CB-70D1-ADB5-00A9-53FA062FB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303879F-27AF-596F-5D53-3BC1AFDB619A}"/>
              </a:ext>
            </a:extLst>
          </p:cNvPr>
          <p:cNvSpPr/>
          <p:nvPr/>
        </p:nvSpPr>
        <p:spPr>
          <a:xfrm>
            <a:off x="4028514" y="2967335"/>
            <a:ext cx="4134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21420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EDC52F-A3F8-69FE-0E7F-3D7C5C142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Hasta D. Ç.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099F27A-8E4C-86EF-6AEB-146762A34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51 y, E</a:t>
            </a:r>
          </a:p>
          <a:p>
            <a:r>
              <a:rPr lang="tr-TR" dirty="0"/>
              <a:t>Sağ omuz ağrısı</a:t>
            </a:r>
          </a:p>
          <a:p>
            <a:r>
              <a:rPr lang="tr-TR" dirty="0"/>
              <a:t>Her iki elde güçsüzlük</a:t>
            </a:r>
          </a:p>
          <a:p>
            <a:r>
              <a:rPr lang="tr-TR" dirty="0"/>
              <a:t>Şikayetler 6 aylık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581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564672-A84F-74E8-F8E5-A90B1879A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Fizik Muayene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2EDF86-FEAF-EB6F-4836-93ABB317E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Üst ekstremiler bilateral 4+/5 kas gücü</a:t>
            </a:r>
          </a:p>
          <a:p>
            <a:r>
              <a:rPr lang="tr-TR" dirty="0"/>
              <a:t>Hoffman sağda +</a:t>
            </a:r>
          </a:p>
        </p:txBody>
      </p:sp>
    </p:spTree>
    <p:extLst>
      <p:ext uri="{BB962C8B-B14F-4D97-AF65-F5344CB8AC3E}">
        <p14:creationId xmlns:p14="http://schemas.microsoft.com/office/powerpoint/2010/main" val="106267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8006BB-EE33-4CDF-8046-0E51EB8F3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 descr="kapat içeren bir resim&#10;&#10;Açıklama otomatik olarak oluşturuldu">
            <a:extLst>
              <a:ext uri="{FF2B5EF4-FFF2-40B4-BE49-F238E27FC236}">
                <a16:creationId xmlns:a16="http://schemas.microsoft.com/office/drawing/2014/main" id="{18389E89-0239-4585-BAF8-0D40DE5684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9" t="12149" r="10968" b="11625"/>
          <a:stretch/>
        </p:blipFill>
        <p:spPr>
          <a:xfrm>
            <a:off x="3653051" y="-2411"/>
            <a:ext cx="4732728" cy="686041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3F9908DC-81D7-47DA-9A6C-C007855EF2B3}"/>
              </a:ext>
            </a:extLst>
          </p:cNvPr>
          <p:cNvSpPr txBox="1"/>
          <p:nvPr/>
        </p:nvSpPr>
        <p:spPr>
          <a:xfrm>
            <a:off x="2563020" y="1321356"/>
            <a:ext cx="1090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Şekil 1a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58040D5-5C19-4D6A-B6F9-9E27E8EC8EBD}"/>
              </a:ext>
            </a:extLst>
          </p:cNvPr>
          <p:cNvSpPr txBox="1"/>
          <p:nvPr/>
        </p:nvSpPr>
        <p:spPr>
          <a:xfrm>
            <a:off x="8022865" y="1321356"/>
            <a:ext cx="1090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Şekil 1b </a:t>
            </a:r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2B62BF02-BCC3-9420-4C8A-F7E1FEEDE0AC}"/>
              </a:ext>
            </a:extLst>
          </p:cNvPr>
          <p:cNvCxnSpPr>
            <a:cxnSpLocks/>
          </p:cNvCxnSpPr>
          <p:nvPr/>
        </p:nvCxnSpPr>
        <p:spPr>
          <a:xfrm flipV="1">
            <a:off x="3911600" y="3911600"/>
            <a:ext cx="1828800" cy="931333"/>
          </a:xfrm>
          <a:prstGeom prst="straightConnector1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AD585BFC-25DD-CD76-3479-C0A0FC5FB69B}"/>
              </a:ext>
            </a:extLst>
          </p:cNvPr>
          <p:cNvCxnSpPr>
            <a:cxnSpLocks/>
          </p:cNvCxnSpPr>
          <p:nvPr/>
        </p:nvCxnSpPr>
        <p:spPr>
          <a:xfrm flipV="1">
            <a:off x="3911600" y="2624667"/>
            <a:ext cx="1710267" cy="6604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19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ACE242-DBAD-879B-F1CF-95882F804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06F07D-607F-A402-876E-76C850387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199C97E-406C-6EA0-1676-F64B6335F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20" t="10081" r="29482" b="9594"/>
          <a:stretch/>
        </p:blipFill>
        <p:spPr>
          <a:xfrm>
            <a:off x="3731940" y="-11678"/>
            <a:ext cx="4728119" cy="6869678"/>
          </a:xfrm>
          <a:prstGeom prst="rect">
            <a:avLst/>
          </a:prstGeom>
        </p:spPr>
      </p:pic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04A18482-FE24-5009-4744-D4B9B5798B33}"/>
              </a:ext>
            </a:extLst>
          </p:cNvPr>
          <p:cNvCxnSpPr>
            <a:cxnSpLocks/>
          </p:cNvCxnSpPr>
          <p:nvPr/>
        </p:nvCxnSpPr>
        <p:spPr>
          <a:xfrm flipH="1">
            <a:off x="5538439" y="353447"/>
            <a:ext cx="2174488" cy="856341"/>
          </a:xfrm>
          <a:prstGeom prst="straightConnector1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EB18B86E-8646-9227-0107-18C8523BF233}"/>
              </a:ext>
            </a:extLst>
          </p:cNvPr>
          <p:cNvCxnSpPr>
            <a:cxnSpLocks/>
          </p:cNvCxnSpPr>
          <p:nvPr/>
        </p:nvCxnSpPr>
        <p:spPr>
          <a:xfrm>
            <a:off x="3731940" y="890138"/>
            <a:ext cx="1367884" cy="60416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B7D16BD5-EFF0-3D67-0971-D31BEFD6F3F2}"/>
              </a:ext>
            </a:extLst>
          </p:cNvPr>
          <p:cNvCxnSpPr>
            <a:cxnSpLocks/>
          </p:cNvCxnSpPr>
          <p:nvPr/>
        </p:nvCxnSpPr>
        <p:spPr>
          <a:xfrm flipH="1">
            <a:off x="6508595" y="1494298"/>
            <a:ext cx="2943922" cy="46779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62BCAF1F-E064-AEE4-4082-D3342454C291}"/>
              </a:ext>
            </a:extLst>
          </p:cNvPr>
          <p:cNvCxnSpPr>
            <a:cxnSpLocks/>
          </p:cNvCxnSpPr>
          <p:nvPr/>
        </p:nvCxnSpPr>
        <p:spPr>
          <a:xfrm flipV="1">
            <a:off x="3800708" y="2486195"/>
            <a:ext cx="1319559" cy="3345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4E90F009-A34E-2859-15F3-72B3B83B903F}"/>
              </a:ext>
            </a:extLst>
          </p:cNvPr>
          <p:cNvCxnSpPr>
            <a:cxnSpLocks/>
          </p:cNvCxnSpPr>
          <p:nvPr/>
        </p:nvCxnSpPr>
        <p:spPr>
          <a:xfrm flipH="1" flipV="1">
            <a:off x="6130383" y="2580826"/>
            <a:ext cx="1850173" cy="7359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54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5786B4-E462-2B15-1693-FBE14EE84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64336E-9351-C06A-A1C4-C61D0DC9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8FC712B-924F-4F39-36FD-BA4E5B716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55" t="9930" r="29390" b="8781"/>
          <a:stretch/>
        </p:blipFill>
        <p:spPr>
          <a:xfrm>
            <a:off x="3729645" y="0"/>
            <a:ext cx="4732710" cy="6858000"/>
          </a:xfrm>
          <a:prstGeom prst="rect">
            <a:avLst/>
          </a:prstGeom>
        </p:spPr>
      </p:pic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499A9FC5-0E36-CE0A-E08A-27BE6723BDDD}"/>
              </a:ext>
            </a:extLst>
          </p:cNvPr>
          <p:cNvCxnSpPr>
            <a:cxnSpLocks/>
          </p:cNvCxnSpPr>
          <p:nvPr/>
        </p:nvCxnSpPr>
        <p:spPr>
          <a:xfrm flipV="1">
            <a:off x="3891776" y="3925229"/>
            <a:ext cx="1226634" cy="44604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26B27229-442C-F05D-2608-6BD5D16106F8}"/>
              </a:ext>
            </a:extLst>
          </p:cNvPr>
          <p:cNvCxnSpPr>
            <a:cxnSpLocks/>
          </p:cNvCxnSpPr>
          <p:nvPr/>
        </p:nvCxnSpPr>
        <p:spPr>
          <a:xfrm flipH="1">
            <a:off x="6579220" y="2910468"/>
            <a:ext cx="1628078" cy="65792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9F93A12B-B68A-84B7-FFCE-E56DC514CBE5}"/>
              </a:ext>
            </a:extLst>
          </p:cNvPr>
          <p:cNvCxnSpPr>
            <a:cxnSpLocks/>
          </p:cNvCxnSpPr>
          <p:nvPr/>
        </p:nvCxnSpPr>
        <p:spPr>
          <a:xfrm flipV="1">
            <a:off x="4482790" y="4103649"/>
            <a:ext cx="1326995" cy="14385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>
            <a:extLst>
              <a:ext uri="{FF2B5EF4-FFF2-40B4-BE49-F238E27FC236}">
                <a16:creationId xmlns:a16="http://schemas.microsoft.com/office/drawing/2014/main" id="{7880C754-A818-C37F-DB71-D4803323D123}"/>
              </a:ext>
            </a:extLst>
          </p:cNvPr>
          <p:cNvCxnSpPr>
            <a:cxnSpLocks/>
          </p:cNvCxnSpPr>
          <p:nvPr/>
        </p:nvCxnSpPr>
        <p:spPr>
          <a:xfrm>
            <a:off x="3891776" y="2286000"/>
            <a:ext cx="814039" cy="1143000"/>
          </a:xfrm>
          <a:prstGeom prst="straightConnector1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9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5DD285-5678-8EDB-EC5B-0D319789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B81CE7-4BAB-CBEF-F8A6-E46A167D1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DF7F0D8-9339-1BB6-BCD4-21B57CCAD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47" t="9931" r="29756" b="9931"/>
          <a:stretch/>
        </p:blipFill>
        <p:spPr>
          <a:xfrm>
            <a:off x="3730473" y="0"/>
            <a:ext cx="4731054" cy="6858000"/>
          </a:xfrm>
          <a:prstGeom prst="rect">
            <a:avLst/>
          </a:prstGeom>
        </p:spPr>
      </p:pic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18114907-BDF3-863F-A9B2-F71EDC7E55AE}"/>
              </a:ext>
            </a:extLst>
          </p:cNvPr>
          <p:cNvCxnSpPr>
            <a:cxnSpLocks/>
          </p:cNvCxnSpPr>
          <p:nvPr/>
        </p:nvCxnSpPr>
        <p:spPr>
          <a:xfrm flipV="1">
            <a:off x="3730473" y="3429000"/>
            <a:ext cx="1767078" cy="57229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59A2E1FB-B680-A7E5-66B8-403E0BC19B7A}"/>
              </a:ext>
            </a:extLst>
          </p:cNvPr>
          <p:cNvCxnSpPr>
            <a:cxnSpLocks/>
          </p:cNvCxnSpPr>
          <p:nvPr/>
        </p:nvCxnSpPr>
        <p:spPr>
          <a:xfrm flipV="1">
            <a:off x="3891776" y="1690688"/>
            <a:ext cx="1516565" cy="595312"/>
          </a:xfrm>
          <a:prstGeom prst="straightConnector1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CAA3FB3A-4093-711F-76F9-8EFE7D9C15FE}"/>
              </a:ext>
            </a:extLst>
          </p:cNvPr>
          <p:cNvCxnSpPr>
            <a:cxnSpLocks/>
          </p:cNvCxnSpPr>
          <p:nvPr/>
        </p:nvCxnSpPr>
        <p:spPr>
          <a:xfrm flipV="1">
            <a:off x="3891776" y="2932771"/>
            <a:ext cx="1706136" cy="3456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98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90D3A6-9974-4D13-9BD8-D7AC44D0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27AFAA59-56F0-495A-ACF4-B4D46EB6F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r="10767"/>
          <a:stretch/>
        </p:blipFill>
        <p:spPr>
          <a:xfrm>
            <a:off x="0" y="0"/>
            <a:ext cx="6382214" cy="6863749"/>
          </a:xfrm>
        </p:spPr>
      </p:pic>
      <p:pic>
        <p:nvPicPr>
          <p:cNvPr id="7" name="Resim 6" descr="metin, kalabalık içeren bir resim&#10;&#10;Açıklama otomatik olarak oluşturuldu">
            <a:extLst>
              <a:ext uri="{FF2B5EF4-FFF2-40B4-BE49-F238E27FC236}">
                <a16:creationId xmlns:a16="http://schemas.microsoft.com/office/drawing/2014/main" id="{164DBE93-20F0-4C80-A91A-DFC9332B30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7888"/>
          <a:stretch/>
        </p:blipFill>
        <p:spPr>
          <a:xfrm>
            <a:off x="6382214" y="0"/>
            <a:ext cx="5809786" cy="686375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01DA7AB7-76FA-460A-99FD-F1DC14B6E7B6}"/>
              </a:ext>
            </a:extLst>
          </p:cNvPr>
          <p:cNvSpPr txBox="1"/>
          <p:nvPr/>
        </p:nvSpPr>
        <p:spPr>
          <a:xfrm>
            <a:off x="2556417" y="1444243"/>
            <a:ext cx="1090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Şekil 2a 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81F441D-B38A-4172-9FE4-1851E850B926}"/>
              </a:ext>
            </a:extLst>
          </p:cNvPr>
          <p:cNvSpPr txBox="1"/>
          <p:nvPr/>
        </p:nvSpPr>
        <p:spPr>
          <a:xfrm>
            <a:off x="8184066" y="1417084"/>
            <a:ext cx="1090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Şekil 2b </a:t>
            </a:r>
          </a:p>
        </p:txBody>
      </p:sp>
    </p:spTree>
    <p:extLst>
      <p:ext uri="{BB962C8B-B14F-4D97-AF65-F5344CB8AC3E}">
        <p14:creationId xmlns:p14="http://schemas.microsoft.com/office/powerpoint/2010/main" val="256113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2EAC1A-0255-A6CB-D238-5E9537E32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Ameliyat; Stabilizasyon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C4A947-FFD0-1263-C25E-1A55BE8D5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Kafa çivili başlıkta</a:t>
            </a:r>
          </a:p>
          <a:p>
            <a:r>
              <a:rPr lang="tr-TR" dirty="0"/>
              <a:t>Bilateral C2-T1 </a:t>
            </a:r>
            <a:r>
              <a:rPr lang="tr-TR" dirty="0" err="1"/>
              <a:t>intralaminer</a:t>
            </a:r>
            <a:endParaRPr lang="tr-TR" dirty="0"/>
          </a:p>
          <a:p>
            <a:r>
              <a:rPr lang="tr-TR" dirty="0"/>
              <a:t>Sağ C4-C6-C7 lateral </a:t>
            </a:r>
            <a:r>
              <a:rPr lang="tr-TR" dirty="0" err="1"/>
              <a:t>mass</a:t>
            </a:r>
            <a:endParaRPr lang="tr-TR" dirty="0"/>
          </a:p>
          <a:p>
            <a:r>
              <a:rPr lang="tr-TR" dirty="0"/>
              <a:t>Sol C4-C6 lateral </a:t>
            </a:r>
            <a:r>
              <a:rPr lang="tr-TR" dirty="0" err="1"/>
              <a:t>mass</a:t>
            </a:r>
            <a:endParaRPr lang="tr-TR" dirty="0"/>
          </a:p>
          <a:p>
            <a:r>
              <a:rPr lang="tr-TR" dirty="0"/>
              <a:t>Sol C6 ya </a:t>
            </a:r>
            <a:r>
              <a:rPr lang="tr-TR" dirty="0" err="1"/>
              <a:t>offset</a:t>
            </a:r>
            <a:r>
              <a:rPr lang="tr-TR" dirty="0"/>
              <a:t> konnektör</a:t>
            </a:r>
          </a:p>
          <a:p>
            <a:r>
              <a:rPr lang="tr-TR" dirty="0"/>
              <a:t>C4-C6 arasında </a:t>
            </a:r>
            <a:r>
              <a:rPr lang="tr-TR" dirty="0" err="1"/>
              <a:t>transvers</a:t>
            </a:r>
            <a:r>
              <a:rPr lang="tr-TR" dirty="0"/>
              <a:t> bağlayıcı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0066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407</Words>
  <Application>Microsoft Office PowerPoint</Application>
  <PresentationFormat>Geniş ekran</PresentationFormat>
  <Paragraphs>67</Paragraphs>
  <Slides>19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Teması</vt:lpstr>
      <vt:lpstr>Konjenital Servikal Vertebra Anomalisi</vt:lpstr>
      <vt:lpstr>Hasta D. Ç.</vt:lpstr>
      <vt:lpstr>Fizik Muayene</vt:lpstr>
      <vt:lpstr>PowerPoint Sunusu</vt:lpstr>
      <vt:lpstr>PowerPoint Sunusu</vt:lpstr>
      <vt:lpstr>PowerPoint Sunusu</vt:lpstr>
      <vt:lpstr>PowerPoint Sunusu</vt:lpstr>
      <vt:lpstr>PowerPoint Sunusu</vt:lpstr>
      <vt:lpstr>Ameliyat; Stabilizasyon</vt:lpstr>
      <vt:lpstr>Ameliyat; Dekompresyon</vt:lpstr>
      <vt:lpstr>PowerPoint Sunusu</vt:lpstr>
      <vt:lpstr>PowerPoint Sunusu</vt:lpstr>
      <vt:lpstr>PowerPoint Sunusu</vt:lpstr>
      <vt:lpstr>Postop (Erken Dönem)</vt:lpstr>
      <vt:lpstr>Neden Stabilizasyon?</vt:lpstr>
      <vt:lpstr>Neden Lateral mass + İntralaminer vida?</vt:lpstr>
      <vt:lpstr>Posterior Servikal Stabilizasyon Seçenekleri</vt:lpstr>
      <vt:lpstr>Hayat Kurtarıcı: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Konjenital Servikal Vertebra Anomalisi</dc:title>
  <dc:creator>Hasan Kamil Sucu</dc:creator>
  <cp:lastModifiedBy>Hasan Kamil Sucu</cp:lastModifiedBy>
  <cp:revision>15</cp:revision>
  <dcterms:created xsi:type="dcterms:W3CDTF">2021-11-13T05:46:36Z</dcterms:created>
  <dcterms:modified xsi:type="dcterms:W3CDTF">2023-04-08T03:16:08Z</dcterms:modified>
</cp:coreProperties>
</file>