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>
      <p:cViewPr varScale="1">
        <p:scale>
          <a:sx n="55" d="100"/>
          <a:sy n="55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Başlı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Çizgi"/>
          <p:cNvSpPr/>
          <p:nvPr/>
        </p:nvSpPr>
        <p:spPr>
          <a:xfrm>
            <a:off x="952500" y="9245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Çizgi"/>
          <p:cNvSpPr/>
          <p:nvPr/>
        </p:nvSpPr>
        <p:spPr>
          <a:xfrm>
            <a:off x="952500" y="5765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Çizgi"/>
          <p:cNvSpPr/>
          <p:nvPr/>
        </p:nvSpPr>
        <p:spPr>
          <a:xfrm flipV="1">
            <a:off x="14989317" y="6339647"/>
            <a:ext cx="1" cy="231012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3200" i="1"/>
            </a:lvl1pPr>
          </a:lstStyle>
          <a:p>
            <a:r>
              <a:t>Lorem Ipsum Dolor</a:t>
            </a:r>
          </a:p>
        </p:txBody>
      </p:sp>
      <p:sp>
        <p:nvSpPr>
          <p:cNvPr id="17" name="Başlık Metni"/>
          <p:cNvSpPr txBox="1">
            <a:spLocks noGrp="1"/>
          </p:cNvSpPr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Başlık Metni</a:t>
            </a:r>
          </a:p>
        </p:txBody>
      </p:sp>
      <p:sp>
        <p:nvSpPr>
          <p:cNvPr id="18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9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-Ali Utku"/>
          <p:cNvSpPr txBox="1">
            <a:spLocks noGrp="1"/>
          </p:cNvSpPr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sz="4200" i="1"/>
            </a:lvl1pPr>
          </a:lstStyle>
          <a:p>
            <a:r>
              <a:t>-Ali Utku</a:t>
            </a:r>
          </a:p>
        </p:txBody>
      </p:sp>
      <p:sp>
        <p:nvSpPr>
          <p:cNvPr id="112" name="“Buraya bir alıntı yazın.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“Buraya bir alıntı yazın.” </a:t>
            </a:r>
          </a:p>
        </p:txBody>
      </p:sp>
      <p:sp>
        <p:nvSpPr>
          <p:cNvPr id="11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rka planda bulutların olduğu asma köprü halatlarına doğru yukarı bakan siyah-beyaz bir fotoğraf"/>
          <p:cNvSpPr>
            <a:spLocks noGrp="1"/>
          </p:cNvSpPr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ğraf - Yat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Çizgi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Çizgi"/>
          <p:cNvSpPr/>
          <p:nvPr/>
        </p:nvSpPr>
        <p:spPr>
          <a:xfrm>
            <a:off x="952500" y="12801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Çizgi"/>
          <p:cNvSpPr/>
          <p:nvPr/>
        </p:nvSpPr>
        <p:spPr>
          <a:xfrm>
            <a:off x="952500" y="9321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Çizgi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3200" i="1"/>
            </a:lvl1pPr>
          </a:lstStyle>
          <a:p>
            <a:r>
              <a:t>Lorem Ipsum Dolor</a:t>
            </a:r>
          </a:p>
        </p:txBody>
      </p:sp>
      <p:sp>
        <p:nvSpPr>
          <p:cNvPr id="31" name="Hollanda’daki Zeeland köprüsünün siyah-beyaz fotoğrafı"/>
          <p:cNvSpPr>
            <a:spLocks noGrp="1"/>
          </p:cNvSpPr>
          <p:nvPr>
            <p:ph type="pic" idx="22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Başlık Metni"/>
          <p:cNvSpPr txBox="1">
            <a:spLocks noGrp="1"/>
          </p:cNvSpPr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Başlık Metni</a:t>
            </a:r>
          </a:p>
        </p:txBody>
      </p:sp>
      <p:sp>
        <p:nvSpPr>
          <p:cNvPr id="33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3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şlık - Or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aşlık Metni"/>
          <p:cNvSpPr txBox="1">
            <a:spLocks noGrp="1"/>
          </p:cNvSpPr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42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ğraf - Düş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Çizgi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Çizgi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3200" i="1"/>
            </a:lvl1pPr>
          </a:lstStyle>
          <a:p>
            <a:r>
              <a:t>Lorem Ipsum Dolor</a:t>
            </a:r>
          </a:p>
        </p:txBody>
      </p:sp>
      <p:sp>
        <p:nvSpPr>
          <p:cNvPr id="52" name="Gökyüzüne karşı bir nehrin üzerinden geçen köprünün alt tarafının siyah-beyaz fotoğrafı "/>
          <p:cNvSpPr>
            <a:spLocks noGrp="1"/>
          </p:cNvSpPr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Başlık Metni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r>
              <a:t>Başlık Metni</a:t>
            </a:r>
          </a:p>
        </p:txBody>
      </p:sp>
      <p:sp>
        <p:nvSpPr>
          <p:cNvPr id="54" name="Gövde Düzeyi Bir…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5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şlık - Ü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63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şlık ve 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Çizgi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Çizgi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73" name="Gövde Düzeyi B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şlık, Madde İşaretleri ve Fotoğ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Çizgi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2" name="Çizgi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3" name="Gökyüzüne karşı bir nehrin üzerinden geçen köprünün alt tarafının siyah-beyaz fotoğrafı "/>
          <p:cNvSpPr>
            <a:spLocks noGrp="1"/>
          </p:cNvSpPr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aşlık Metn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sp>
        <p:nvSpPr>
          <p:cNvPr id="85" name="Gövde Düzeyi Bir…"/>
          <p:cNvSpPr txBox="1">
            <a:spLocks noGrp="1"/>
          </p:cNvSpPr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6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dde İşaretl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ğraf - 3 Yukar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rka planda bulutların olduğu asma köprü halatlarına doğru yukarı bakan siyah-beyaz bir fotoğraf"/>
          <p:cNvSpPr>
            <a:spLocks noGrp="1"/>
          </p:cNvSpPr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ollanda’daki Zeeland köprüsünün siyah-beyaz fotoğrafı"/>
          <p:cNvSpPr>
            <a:spLocks noGrp="1"/>
          </p:cNvSpPr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Gökyüzüne karşı bir nehrin üzerinden geçen köprünün alt tarafının siyah-beyaz fotoğrafı "/>
          <p:cNvSpPr>
            <a:spLocks noGrp="1"/>
          </p:cNvSpPr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ayt Numarası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Çizgi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Çizgi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Başlık Metni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5" name="Gövde Düzeyi Bir…"/>
          <p:cNvSpPr txBox="1">
            <a:spLocks noGrp="1"/>
          </p:cNvSpPr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" name="Slayt Numarası"/>
          <p:cNvSpPr txBox="1">
            <a:spLocks noGrp="1"/>
          </p:cNvSpPr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Hoefler Tex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nderofluoglu@yahoo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Ekran Resmi 2023-04-06 19.56.37.png" descr="Ekran Resmi 2023-04-06 19.56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38" y="118848"/>
            <a:ext cx="9772724" cy="6640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Komplike Torak0-Lomber Vaka"/>
          <p:cNvSpPr txBox="1">
            <a:spLocks noGrp="1"/>
          </p:cNvSpPr>
          <p:nvPr>
            <p:ph type="ctrTitle"/>
          </p:nvPr>
        </p:nvSpPr>
        <p:spPr>
          <a:xfrm>
            <a:off x="3543517" y="6310464"/>
            <a:ext cx="20916642" cy="3340101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Komplike</a:t>
            </a:r>
            <a:r>
              <a:rPr dirty="0"/>
              <a:t> </a:t>
            </a:r>
            <a:r>
              <a:rPr dirty="0" err="1" smtClean="0"/>
              <a:t>Torak</a:t>
            </a:r>
            <a:r>
              <a:rPr lang="tr-TR" dirty="0"/>
              <a:t>o</a:t>
            </a:r>
            <a:r>
              <a:rPr dirty="0" smtClean="0"/>
              <a:t>-</a:t>
            </a:r>
            <a:r>
              <a:rPr dirty="0" err="1" smtClean="0"/>
              <a:t>Lomber</a:t>
            </a:r>
            <a:r>
              <a:rPr dirty="0" smtClean="0"/>
              <a:t> </a:t>
            </a:r>
            <a:r>
              <a:rPr dirty="0" err="1"/>
              <a:t>Vaka</a:t>
            </a:r>
            <a:endParaRPr dirty="0"/>
          </a:p>
        </p:txBody>
      </p:sp>
      <p:sp>
        <p:nvSpPr>
          <p:cNvPr id="139" name="Prof. Dr. Ender Ofluoğlu…"/>
          <p:cNvSpPr txBox="1">
            <a:spLocks noGrp="1"/>
          </p:cNvSpPr>
          <p:nvPr>
            <p:ph type="subTitle" sz="quarter" idx="1"/>
          </p:nvPr>
        </p:nvSpPr>
        <p:spPr>
          <a:xfrm>
            <a:off x="6164241" y="9377868"/>
            <a:ext cx="12535345" cy="3340101"/>
          </a:xfrm>
          <a:prstGeom prst="rect">
            <a:avLst/>
          </a:prstGeom>
        </p:spPr>
        <p:txBody>
          <a:bodyPr/>
          <a:lstStyle/>
          <a:p>
            <a:pPr algn="ctr">
              <a:defRPr sz="6200" b="1"/>
            </a:pPr>
            <a:r>
              <a:t>Prof. Dr. Ender Ofluoğlu</a:t>
            </a:r>
          </a:p>
          <a:p>
            <a:pPr algn="ctr">
              <a:defRPr sz="6200" b="1"/>
            </a:pPr>
            <a:r>
              <a:t>Arel Üniversitesi Tıp Fakültesi </a:t>
            </a:r>
          </a:p>
          <a:p>
            <a:pPr algn="ctr">
              <a:defRPr sz="6200" b="1"/>
            </a:pPr>
            <a:r>
              <a:rPr u="sng">
                <a:hlinkClick r:id="rId3"/>
              </a:rPr>
              <a:t>enderofluoglu@yahoo.com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117" y="42989"/>
            <a:ext cx="10719683" cy="444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117" y="4697760"/>
            <a:ext cx="10719683" cy="4397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117" y="9231940"/>
            <a:ext cx="10601412" cy="4451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Başlık 1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8577901" cy="1663700"/>
          </a:xfrm>
          <a:prstGeom prst="rect">
            <a:avLst/>
          </a:prstGeom>
        </p:spPr>
        <p:txBody>
          <a:bodyPr/>
          <a:lstStyle/>
          <a:p>
            <a:pPr defTabSz="454025">
              <a:spcBef>
                <a:spcPts val="1200"/>
              </a:spcBef>
              <a:defRPr sz="5390"/>
            </a:pPr>
            <a:endParaRPr/>
          </a:p>
        </p:txBody>
      </p:sp>
      <p:sp>
        <p:nvSpPr>
          <p:cNvPr id="190" name="İçerik Yer Tutucusu 2"/>
          <p:cNvSpPr txBox="1">
            <a:spLocks noGrp="1"/>
          </p:cNvSpPr>
          <p:nvPr>
            <p:ph type="body" sz="half" idx="1"/>
          </p:nvPr>
        </p:nvSpPr>
        <p:spPr>
          <a:xfrm>
            <a:off x="952500" y="3695700"/>
            <a:ext cx="8401810" cy="85725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218" y="1190276"/>
            <a:ext cx="14926422" cy="6312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218" y="7394496"/>
            <a:ext cx="14926422" cy="6184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İçerik Yer Tutucusu 2"/>
          <p:cNvSpPr txBox="1">
            <a:spLocks noGrp="1"/>
          </p:cNvSpPr>
          <p:nvPr>
            <p:ph type="body" sz="quarter" idx="1"/>
          </p:nvPr>
        </p:nvSpPr>
        <p:spPr>
          <a:xfrm>
            <a:off x="952500" y="3695700"/>
            <a:ext cx="7717597" cy="8572500"/>
          </a:xfrm>
          <a:prstGeom prst="rect">
            <a:avLst/>
          </a:prstGeom>
        </p:spPr>
        <p:txBody>
          <a:bodyPr/>
          <a:lstStyle/>
          <a:p>
            <a:r>
              <a:t>Şikayetlerinde gerileme yok, aynen devam ediyor</a:t>
            </a:r>
          </a:p>
        </p:txBody>
      </p:sp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862" y="6537256"/>
            <a:ext cx="15045888" cy="6384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502" y="56265"/>
            <a:ext cx="15045888" cy="647916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Başlık 1"/>
          <p:cNvSpPr txBox="1">
            <a:spLocks noGrp="1"/>
          </p:cNvSpPr>
          <p:nvPr>
            <p:ph type="title"/>
          </p:nvPr>
        </p:nvSpPr>
        <p:spPr>
          <a:xfrm>
            <a:off x="10596319" y="344118"/>
            <a:ext cx="13725929" cy="1663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06.06.2021</a:t>
            </a:r>
          </a:p>
        </p:txBody>
      </p:sp>
      <p:sp>
        <p:nvSpPr>
          <p:cNvPr id="198" name="06.08.2021"/>
          <p:cNvSpPr txBox="1"/>
          <p:nvPr/>
        </p:nvSpPr>
        <p:spPr>
          <a:xfrm>
            <a:off x="13947723" y="6819018"/>
            <a:ext cx="5792166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90000"/>
              </a:lnSpc>
              <a:spcBef>
                <a:spcPts val="2300"/>
              </a:spcBef>
              <a:defRPr sz="9800">
                <a:solidFill>
                  <a:srgbClr val="FFFFFF"/>
                </a:solidFill>
                <a:latin typeface="+mn-lt"/>
                <a:ea typeface="+mn-ea"/>
                <a:cs typeface="+mn-cs"/>
                <a:sym typeface="Hoefler Text"/>
              </a:defRPr>
            </a:lvl1pPr>
          </a:lstStyle>
          <a:p>
            <a:r>
              <a:t>06.08.2021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06.08.2022</a:t>
            </a:r>
          </a:p>
        </p:txBody>
      </p:sp>
      <p:sp>
        <p:nvSpPr>
          <p:cNvPr id="201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4" y="109844"/>
            <a:ext cx="12231478" cy="5268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8044" y="6827171"/>
            <a:ext cx="11827858" cy="4974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188" y="215176"/>
            <a:ext cx="12743635" cy="5268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25" y="5475980"/>
            <a:ext cx="13647789" cy="5902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15.08.2022</a:t>
            </a:r>
          </a:p>
        </p:txBody>
      </p:sp>
      <p:sp>
        <p:nvSpPr>
          <p:cNvPr id="208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Picture 2" descr="Picture 2"/>
          <p:cNvPicPr>
            <a:picLocks noChangeAspect="1"/>
          </p:cNvPicPr>
          <p:nvPr/>
        </p:nvPicPr>
        <p:blipFill>
          <a:blip r:embed="rId2"/>
          <a:srcRect r="53827"/>
          <a:stretch>
            <a:fillRect/>
          </a:stretch>
        </p:blipFill>
        <p:spPr>
          <a:xfrm>
            <a:off x="925289" y="3671105"/>
            <a:ext cx="9934350" cy="8572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2" descr="Picture 2"/>
          <p:cNvPicPr>
            <a:picLocks noChangeAspect="1"/>
          </p:cNvPicPr>
          <p:nvPr/>
        </p:nvPicPr>
        <p:blipFill>
          <a:blip r:embed="rId2"/>
          <a:srcRect l="57089" r="12952"/>
          <a:stretch>
            <a:fillRect/>
          </a:stretch>
        </p:blipFill>
        <p:spPr>
          <a:xfrm>
            <a:off x="16813441" y="3800537"/>
            <a:ext cx="6288179" cy="8362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Ekran Resmi 2023-01-06 20.57.19.png" descr="Ekran Resmi 2023-01-06 20.57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133" y="3924052"/>
            <a:ext cx="9751068" cy="8115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03.09.2022</a:t>
            </a:r>
          </a:p>
        </p:txBody>
      </p:sp>
      <p:sp>
        <p:nvSpPr>
          <p:cNvPr id="214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5" name="Picture 3" descr="Picture 3"/>
          <p:cNvPicPr>
            <a:picLocks noChangeAspect="1"/>
          </p:cNvPicPr>
          <p:nvPr/>
        </p:nvPicPr>
        <p:blipFill>
          <a:blip r:embed="rId2"/>
          <a:srcRect l="56088" r="5474"/>
          <a:stretch>
            <a:fillRect/>
          </a:stretch>
        </p:blipFill>
        <p:spPr>
          <a:xfrm>
            <a:off x="12322284" y="906379"/>
            <a:ext cx="10190072" cy="1223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3" descr="Picture 3"/>
          <p:cNvPicPr>
            <a:picLocks noChangeAspect="1"/>
          </p:cNvPicPr>
          <p:nvPr/>
        </p:nvPicPr>
        <p:blipFill>
          <a:blip r:embed="rId2"/>
          <a:srcRect r="56762"/>
          <a:stretch>
            <a:fillRect/>
          </a:stretch>
        </p:blipFill>
        <p:spPr>
          <a:xfrm>
            <a:off x="864633" y="893207"/>
            <a:ext cx="11463101" cy="12236179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Çizgi"/>
          <p:cNvSpPr/>
          <p:nvPr/>
        </p:nvSpPr>
        <p:spPr>
          <a:xfrm flipV="1">
            <a:off x="14808985" y="2073914"/>
            <a:ext cx="1270001" cy="1270001"/>
          </a:xfrm>
          <a:prstGeom prst="line">
            <a:avLst/>
          </a:prstGeom>
          <a:ln w="1270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4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Düzenlemek için çift tıklayı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Son uzatma cerrahisinden sonra taburcu oluyor,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Son uzatma cerrahisinden sonra taburcu oluyor, </a:t>
            </a:r>
          </a:p>
          <a:p>
            <a:r>
              <a:t>Yara yerinde hafif akıntı mevcut,</a:t>
            </a:r>
          </a:p>
          <a:p>
            <a:r>
              <a:t>Evde basit bir yanlış yüklenme ile her iki bacağında güç kaybı gelişiyor,</a:t>
            </a:r>
          </a:p>
          <a:p>
            <a:r>
              <a:t>Hastaneye acil yatış,</a:t>
            </a:r>
          </a:p>
          <a:p>
            <a:r>
              <a:t>Yapılan görüntüleme ve tetkiklerde enfeksiyon tespit ediliyor ve vidaların hepsi çıkarılıyor,</a:t>
            </a:r>
          </a:p>
          <a:p>
            <a:r>
              <a:t>1 ay hastanede antb tedavisi,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Resim 4" descr="Resim 4"/>
          <p:cNvPicPr>
            <a:picLocks noChangeAspect="1"/>
          </p:cNvPicPr>
          <p:nvPr/>
        </p:nvPicPr>
        <p:blipFill>
          <a:blip r:embed="rId2"/>
          <a:srcRect l="12049" t="27530" b="21297"/>
          <a:stretch>
            <a:fillRect/>
          </a:stretch>
        </p:blipFill>
        <p:spPr>
          <a:xfrm>
            <a:off x="56962" y="100460"/>
            <a:ext cx="13349195" cy="4366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Resim 4" descr="Resim 4"/>
          <p:cNvPicPr>
            <a:picLocks noChangeAspect="1"/>
          </p:cNvPicPr>
          <p:nvPr/>
        </p:nvPicPr>
        <p:blipFill>
          <a:blip r:embed="rId3"/>
          <a:srcRect l="13032" t="26654" b="21868"/>
          <a:stretch>
            <a:fillRect/>
          </a:stretch>
        </p:blipFill>
        <p:spPr>
          <a:xfrm>
            <a:off x="88724" y="4472544"/>
            <a:ext cx="13285796" cy="442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Resim 4" descr="Resim 4"/>
          <p:cNvPicPr>
            <a:picLocks noChangeAspect="1"/>
          </p:cNvPicPr>
          <p:nvPr/>
        </p:nvPicPr>
        <p:blipFill>
          <a:blip r:embed="rId4"/>
          <a:srcRect l="11311" t="26874" b="21296"/>
          <a:stretch>
            <a:fillRect/>
          </a:stretch>
        </p:blipFill>
        <p:spPr>
          <a:xfrm>
            <a:off x="148045" y="8856133"/>
            <a:ext cx="13167025" cy="4326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Resim 4" descr="Resim 4"/>
          <p:cNvPicPr>
            <a:picLocks noChangeAspect="1"/>
          </p:cNvPicPr>
          <p:nvPr/>
        </p:nvPicPr>
        <p:blipFill>
          <a:blip r:embed="rId4"/>
          <a:srcRect l="23618" t="26874" r="8360" b="21296"/>
          <a:stretch>
            <a:fillRect/>
          </a:stretch>
        </p:blipFill>
        <p:spPr>
          <a:xfrm>
            <a:off x="12577986" y="127145"/>
            <a:ext cx="11774351" cy="5043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Resim 4" descr="Resim 4"/>
          <p:cNvPicPr>
            <a:picLocks noChangeAspect="1"/>
          </p:cNvPicPr>
          <p:nvPr/>
        </p:nvPicPr>
        <p:blipFill>
          <a:blip r:embed="rId5"/>
          <a:srcRect l="21577" t="27311" r="5606" b="21952"/>
          <a:stretch>
            <a:fillRect/>
          </a:stretch>
        </p:blipFill>
        <p:spPr>
          <a:xfrm>
            <a:off x="12565286" y="5175250"/>
            <a:ext cx="11774397" cy="461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Resim 4" descr="Resim 4"/>
          <p:cNvPicPr>
            <a:picLocks noChangeAspect="1"/>
          </p:cNvPicPr>
          <p:nvPr/>
        </p:nvPicPr>
        <p:blipFill>
          <a:blip r:embed="rId6"/>
          <a:srcRect l="23990" t="26218" r="4022" b="20641"/>
          <a:stretch>
            <a:fillRect/>
          </a:stretch>
        </p:blipFill>
        <p:spPr>
          <a:xfrm>
            <a:off x="12747650" y="8646186"/>
            <a:ext cx="11435186" cy="4745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Resim 4" descr="Resim 4"/>
          <p:cNvPicPr>
            <a:picLocks noChangeAspect="1"/>
          </p:cNvPicPr>
          <p:nvPr/>
        </p:nvPicPr>
        <p:blipFill>
          <a:blip r:embed="rId2"/>
          <a:srcRect l="21672" t="27092" r="5328" b="21078"/>
          <a:stretch>
            <a:fillRect/>
          </a:stretch>
        </p:blipFill>
        <p:spPr>
          <a:xfrm>
            <a:off x="3903071" y="277619"/>
            <a:ext cx="17799767" cy="7105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Resim 4" descr="Resim 4"/>
          <p:cNvPicPr>
            <a:picLocks noChangeAspect="1"/>
          </p:cNvPicPr>
          <p:nvPr/>
        </p:nvPicPr>
        <p:blipFill>
          <a:blip r:embed="rId3"/>
          <a:srcRect l="21037" t="27966" r="3741" b="21078"/>
          <a:stretch>
            <a:fillRect/>
          </a:stretch>
        </p:blipFill>
        <p:spPr>
          <a:xfrm>
            <a:off x="4104485" y="6949088"/>
            <a:ext cx="17396978" cy="6625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Resim 4" descr="Resim 4"/>
          <p:cNvPicPr>
            <a:picLocks noChangeAspect="1"/>
          </p:cNvPicPr>
          <p:nvPr/>
        </p:nvPicPr>
        <p:blipFill>
          <a:blip r:embed="rId2"/>
          <a:srcRect l="46657" t="17470" r="36712" b="22337"/>
          <a:stretch>
            <a:fillRect/>
          </a:stretch>
        </p:blipFill>
        <p:spPr>
          <a:xfrm>
            <a:off x="850814" y="236934"/>
            <a:ext cx="6507059" cy="13242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Resim 4" descr="Resim 4"/>
          <p:cNvPicPr>
            <a:picLocks noChangeAspect="1"/>
          </p:cNvPicPr>
          <p:nvPr/>
        </p:nvPicPr>
        <p:blipFill>
          <a:blip r:embed="rId3"/>
          <a:srcRect l="48161" t="21461" r="38215" b="21735"/>
          <a:stretch>
            <a:fillRect/>
          </a:stretch>
        </p:blipFill>
        <p:spPr>
          <a:xfrm>
            <a:off x="7371064" y="244971"/>
            <a:ext cx="5641852" cy="13226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Ekran Resmi 2022-12-12 21.22.58.png" descr="Ekran Resmi 2022-12-12 21.22.5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2316" y="167373"/>
            <a:ext cx="6791154" cy="13381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üzenlemek için çift tıklayı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64 y kadın,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64 y kadın,</a:t>
            </a:r>
          </a:p>
          <a:p>
            <a:r>
              <a:t>2007 yılında bel ve sol bacak ağrısı, LDH tanısıyla opere, </a:t>
            </a:r>
            <a:r>
              <a:rPr b="1"/>
              <a:t>L4-5 diskektomi,</a:t>
            </a:r>
          </a:p>
          <a:p>
            <a:r>
              <a:t>2 yıl sonra sağ bacak ağrısı ve ayak bileğinde 2/5 güç kaybı, </a:t>
            </a:r>
            <a:r>
              <a:rPr b="1"/>
              <a:t>L4-5 füzyon..</a:t>
            </a:r>
          </a:p>
          <a:p>
            <a:r>
              <a:t>Sağ bacak ağrısı ameliyat sonrasında devam ediyor, güçte minimal toparlama mevcut.</a:t>
            </a:r>
          </a:p>
          <a:p>
            <a:r>
              <a:t>Uzun mesafe yol yürüyemiyor, bel ve sağda fazla her iki bacağına vuran ağrıları mevcut. NK tarifliyor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üzenlemek için çift tıklayı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Düzenlemek için çift tıklayın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8" name="WhatsApp Video 2023-01-06 at 20.20.55.mp4" descr="WhatsApp Video 2023-01-06 at 20.20.55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0886" y="-1"/>
            <a:ext cx="771525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49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3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nlanan cerrah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Planlanan cerrahi</a:t>
            </a:r>
          </a:p>
        </p:txBody>
      </p:sp>
      <p:sp>
        <p:nvSpPr>
          <p:cNvPr id="241" name="2 seans,…"/>
          <p:cNvSpPr txBox="1">
            <a:spLocks noGrp="1"/>
          </p:cNvSpPr>
          <p:nvPr>
            <p:ph type="body" sz="half" idx="1"/>
          </p:nvPr>
        </p:nvSpPr>
        <p:spPr>
          <a:xfrm>
            <a:off x="952500" y="3695700"/>
            <a:ext cx="11964145" cy="8572500"/>
          </a:xfrm>
          <a:prstGeom prst="rect">
            <a:avLst/>
          </a:prstGeom>
        </p:spPr>
        <p:txBody>
          <a:bodyPr/>
          <a:lstStyle/>
          <a:p>
            <a:r>
              <a:t>2 seans,</a:t>
            </a:r>
          </a:p>
          <a:p>
            <a:r>
              <a:t>1. Seans: T4 iliak vidalama, </a:t>
            </a:r>
          </a:p>
          <a:p>
            <a:r>
              <a:t>2. Seans: L5-S1 TLİF, L1-2 dekompresyon ve füzyon</a:t>
            </a:r>
          </a:p>
        </p:txBody>
      </p:sp>
      <p:pic>
        <p:nvPicPr>
          <p:cNvPr id="242" name="Ekran Resmi 2023-01-06 21.13.38.png" descr="Ekran Resmi 2023-01-06 21.13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524" y="3054350"/>
            <a:ext cx="12147703" cy="10647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Ekran Resmi 2023-01-06 21.11.35.png" descr="Ekran Resmi 2023-01-06 21.11.35.png"/>
          <p:cNvPicPr>
            <a:picLocks noChangeAspect="1"/>
          </p:cNvPicPr>
          <p:nvPr/>
        </p:nvPicPr>
        <p:blipFill>
          <a:blip r:embed="rId4"/>
          <a:srcRect l="11327" r="62927" b="14885"/>
          <a:stretch>
            <a:fillRect/>
          </a:stretch>
        </p:blipFill>
        <p:spPr>
          <a:xfrm>
            <a:off x="1654541" y="-9129"/>
            <a:ext cx="5383288" cy="137342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Ekran Resmi 2023-01-06 21.11.35.png" descr="Ekran Resmi 2023-01-06 21.11.35.png"/>
          <p:cNvPicPr>
            <a:picLocks noChangeAspect="1"/>
          </p:cNvPicPr>
          <p:nvPr/>
        </p:nvPicPr>
        <p:blipFill>
          <a:blip r:embed="rId4"/>
          <a:srcRect l="60503" r="15010" b="5513"/>
          <a:stretch>
            <a:fillRect/>
          </a:stretch>
        </p:blipFill>
        <p:spPr>
          <a:xfrm>
            <a:off x="7098214" y="-9129"/>
            <a:ext cx="4612196" cy="13734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645aa97b-0821-4319-b3da-ad9a0b0061bc.MP4" descr="645aa97b-0821-4319-b3da-ad9a0b0061bc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6647" y="-32638"/>
            <a:ext cx="7476883" cy="135943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9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26.07.2019</a:t>
            </a:r>
          </a:p>
        </p:txBody>
      </p:sp>
      <p:sp>
        <p:nvSpPr>
          <p:cNvPr id="145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117" y="7340731"/>
            <a:ext cx="14906656" cy="6053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117" y="404189"/>
            <a:ext cx="14906656" cy="628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12.10.2015 </a:t>
            </a:r>
          </a:p>
        </p:txBody>
      </p:sp>
      <p:sp>
        <p:nvSpPr>
          <p:cNvPr id="150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76" y="5948243"/>
            <a:ext cx="13266462" cy="6049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76" y="230957"/>
            <a:ext cx="13266462" cy="5634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icture 2" descr="Picture 2"/>
          <p:cNvPicPr>
            <a:picLocks noChangeAspect="1"/>
          </p:cNvPicPr>
          <p:nvPr/>
        </p:nvPicPr>
        <p:blipFill>
          <a:blip r:embed="rId4"/>
          <a:srcRect l="58837"/>
          <a:stretch>
            <a:fillRect/>
          </a:stretch>
        </p:blipFill>
        <p:spPr>
          <a:xfrm>
            <a:off x="14324435" y="6488777"/>
            <a:ext cx="7167114" cy="676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icture 2" descr="Picture 2"/>
          <p:cNvPicPr>
            <a:picLocks noChangeAspect="1"/>
          </p:cNvPicPr>
          <p:nvPr/>
        </p:nvPicPr>
        <p:blipFill>
          <a:blip r:embed="rId4"/>
          <a:srcRect l="59305" t="2394" r="2219"/>
          <a:stretch>
            <a:fillRect/>
          </a:stretch>
        </p:blipFill>
        <p:spPr>
          <a:xfrm>
            <a:off x="14754633" y="136779"/>
            <a:ext cx="6699180" cy="6600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2016..7 sene son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2016..7 sene sonra</a:t>
            </a:r>
          </a:p>
        </p:txBody>
      </p:sp>
      <p:sp>
        <p:nvSpPr>
          <p:cNvPr id="157" name="Bu arada bel ağrısı ve bacaklarına vuran ağrıları iyice artıyor,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 arada bel ağrısı ve bacaklarına vuran ağrıları iyice artıyor, </a:t>
            </a:r>
          </a:p>
          <a:p>
            <a:r>
              <a:t>Yürüme mesafesi çok kısalmış..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90" y="84278"/>
            <a:ext cx="11910243" cy="4800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90" y="4813741"/>
            <a:ext cx="11910243" cy="5044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13" y="8927620"/>
            <a:ext cx="11970397" cy="4956587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Başlık 1"/>
          <p:cNvSpPr txBox="1">
            <a:spLocks noGrp="1"/>
          </p:cNvSpPr>
          <p:nvPr>
            <p:ph type="title"/>
          </p:nvPr>
        </p:nvSpPr>
        <p:spPr>
          <a:xfrm>
            <a:off x="896431" y="-129133"/>
            <a:ext cx="10166661" cy="1663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29.04.2016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Başlık 1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9148334" cy="1663700"/>
          </a:xfrm>
          <a:prstGeom prst="rect">
            <a:avLst/>
          </a:prstGeom>
        </p:spPr>
        <p:txBody>
          <a:bodyPr/>
          <a:lstStyle/>
          <a:p>
            <a:r>
              <a:t>23.07.2021</a:t>
            </a:r>
          </a:p>
        </p:txBody>
      </p:sp>
      <p:sp>
        <p:nvSpPr>
          <p:cNvPr id="166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0824" y="-6458"/>
            <a:ext cx="12820697" cy="539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819" y="5244305"/>
            <a:ext cx="12832707" cy="547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2" y="2870087"/>
            <a:ext cx="11360211" cy="4791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458" y="7725333"/>
            <a:ext cx="12208559" cy="5329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Başlık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29.04.2021</a:t>
            </a:r>
          </a:p>
        </p:txBody>
      </p:sp>
      <p:sp>
        <p:nvSpPr>
          <p:cNvPr id="173" name="İçerik Yer Tutucusu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948" y="1189203"/>
            <a:ext cx="14353751" cy="5858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10" y="7578080"/>
            <a:ext cx="14335955" cy="5884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3" descr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05" y="1645859"/>
            <a:ext cx="19460420" cy="8241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Başlık 1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13789444" cy="1663700"/>
          </a:xfrm>
          <a:prstGeom prst="rect">
            <a:avLst/>
          </a:prstGeom>
        </p:spPr>
        <p:txBody>
          <a:bodyPr/>
          <a:lstStyle/>
          <a:p>
            <a:r>
              <a:t>13.06.2021</a:t>
            </a:r>
          </a:p>
        </p:txBody>
      </p:sp>
      <p:sp>
        <p:nvSpPr>
          <p:cNvPr id="179" name="Ağrıları çok şiddetlenmiş,…"/>
          <p:cNvSpPr txBox="1">
            <a:spLocks noGrp="1"/>
          </p:cNvSpPr>
          <p:nvPr>
            <p:ph type="body" sz="quarter" idx="1"/>
          </p:nvPr>
        </p:nvSpPr>
        <p:spPr>
          <a:xfrm>
            <a:off x="952500" y="3695700"/>
            <a:ext cx="7372752" cy="8572500"/>
          </a:xfrm>
          <a:prstGeom prst="rect">
            <a:avLst/>
          </a:prstGeom>
        </p:spPr>
        <p:txBody>
          <a:bodyPr/>
          <a:lstStyle/>
          <a:p>
            <a:r>
              <a:t>Ağrıları çok şiddetlenmiş, </a:t>
            </a:r>
          </a:p>
          <a:p>
            <a:r>
              <a:t>Bel ve sağ bacak ağrısı, NK +</a:t>
            </a:r>
          </a:p>
        </p:txBody>
      </p:sp>
      <p:pic>
        <p:nvPicPr>
          <p:cNvPr id="180" name="Picture 3" descr="Picture 3"/>
          <p:cNvPicPr>
            <a:picLocks noChangeAspect="1"/>
          </p:cNvPicPr>
          <p:nvPr/>
        </p:nvPicPr>
        <p:blipFill>
          <a:blip r:embed="rId2"/>
          <a:srcRect r="63929"/>
          <a:stretch>
            <a:fillRect/>
          </a:stretch>
        </p:blipFill>
        <p:spPr>
          <a:xfrm>
            <a:off x="14404365" y="1015920"/>
            <a:ext cx="9635061" cy="11344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158" y="4143574"/>
            <a:ext cx="15710046" cy="6817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Özel</PresentationFormat>
  <Paragraphs>36</Paragraphs>
  <Slides>22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8" baseType="lpstr">
      <vt:lpstr>Helvetica</vt:lpstr>
      <vt:lpstr>Helvetica Neue</vt:lpstr>
      <vt:lpstr>Hoefler Text</vt:lpstr>
      <vt:lpstr>Palatino</vt:lpstr>
      <vt:lpstr>Zapf Dingbats</vt:lpstr>
      <vt:lpstr>New_Template4</vt:lpstr>
      <vt:lpstr>Komplike Torako-Lomber Vaka</vt:lpstr>
      <vt:lpstr>PowerPoint Sunusu</vt:lpstr>
      <vt:lpstr>26.07.2019</vt:lpstr>
      <vt:lpstr>12.10.2015 </vt:lpstr>
      <vt:lpstr>2016..7 sene sonra</vt:lpstr>
      <vt:lpstr>29.04.2016</vt:lpstr>
      <vt:lpstr>23.07.2021</vt:lpstr>
      <vt:lpstr>29.04.2021</vt:lpstr>
      <vt:lpstr>13.06.2021</vt:lpstr>
      <vt:lpstr>PowerPoint Sunusu</vt:lpstr>
      <vt:lpstr>PowerPoint Sunusu</vt:lpstr>
      <vt:lpstr>06.06.2021</vt:lpstr>
      <vt:lpstr>06.08.2022</vt:lpstr>
      <vt:lpstr>15.08.2022</vt:lpstr>
      <vt:lpstr>03.09.2022</vt:lpstr>
      <vt:lpstr>PowerPoint Sunusu</vt:lpstr>
      <vt:lpstr>PowerPoint Sunusu</vt:lpstr>
      <vt:lpstr>PowerPoint Sunusu</vt:lpstr>
      <vt:lpstr>PowerPoint Sunusu</vt:lpstr>
      <vt:lpstr>PowerPoint Sunusu</vt:lpstr>
      <vt:lpstr>Planlanan cerrahi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Komplike Torak0-Lomber Vaka</dc:title>
  <cp:lastModifiedBy>konferans salon</cp:lastModifiedBy>
  <cp:revision>2</cp:revision>
  <dcterms:modified xsi:type="dcterms:W3CDTF">2023-04-08T05:44:00Z</dcterms:modified>
</cp:coreProperties>
</file>